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8" r:id="rId1"/>
  </p:sldMasterIdLst>
  <p:notesMasterIdLst>
    <p:notesMasterId r:id="rId61"/>
  </p:notesMasterIdLst>
  <p:sldIdLst>
    <p:sldId id="256" r:id="rId2"/>
    <p:sldId id="257" r:id="rId3"/>
    <p:sldId id="263" r:id="rId4"/>
    <p:sldId id="258" r:id="rId5"/>
    <p:sldId id="265" r:id="rId6"/>
    <p:sldId id="264" r:id="rId7"/>
    <p:sldId id="260" r:id="rId8"/>
    <p:sldId id="261" r:id="rId9"/>
    <p:sldId id="266" r:id="rId10"/>
    <p:sldId id="269" r:id="rId11"/>
    <p:sldId id="267" r:id="rId12"/>
    <p:sldId id="270" r:id="rId13"/>
    <p:sldId id="271" r:id="rId14"/>
    <p:sldId id="272" r:id="rId15"/>
    <p:sldId id="273" r:id="rId16"/>
    <p:sldId id="275" r:id="rId17"/>
    <p:sldId id="274" r:id="rId18"/>
    <p:sldId id="276" r:id="rId19"/>
    <p:sldId id="277" r:id="rId20"/>
    <p:sldId id="278" r:id="rId21"/>
    <p:sldId id="279" r:id="rId22"/>
    <p:sldId id="280" r:id="rId23"/>
    <p:sldId id="282" r:id="rId24"/>
    <p:sldId id="283" r:id="rId25"/>
    <p:sldId id="285" r:id="rId26"/>
    <p:sldId id="284"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3" r:id="rId54"/>
    <p:sldId id="314" r:id="rId55"/>
    <p:sldId id="315" r:id="rId56"/>
    <p:sldId id="316" r:id="rId57"/>
    <p:sldId id="318" r:id="rId58"/>
    <p:sldId id="317" r:id="rId59"/>
    <p:sldId id="31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5775" autoAdjust="0"/>
  </p:normalViewPr>
  <p:slideViewPr>
    <p:cSldViewPr snapToGrid="0">
      <p:cViewPr varScale="1">
        <p:scale>
          <a:sx n="83" d="100"/>
          <a:sy n="83"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D3DE8-9672-4A37-95CF-BF631D5EE4B7}" type="datetimeFigureOut">
              <a:rPr lang="ko-KR" altLang="en-US" smtClean="0"/>
              <a:t>2019-07-08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003AB-4FDE-4AE0-B7A0-97D2A2E5D730}" type="slidenum">
              <a:rPr lang="ko-KR" altLang="en-US" smtClean="0"/>
              <a:t>‹#›</a:t>
            </a:fld>
            <a:endParaRPr lang="ko-KR" altLang="en-US"/>
          </a:p>
        </p:txBody>
      </p:sp>
    </p:spTree>
    <p:extLst>
      <p:ext uri="{BB962C8B-B14F-4D97-AF65-F5344CB8AC3E}">
        <p14:creationId xmlns:p14="http://schemas.microsoft.com/office/powerpoint/2010/main" val="132777880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88003AB-4FDE-4AE0-B7A0-97D2A2E5D730}" type="slidenum">
              <a:rPr lang="ko-KR" altLang="en-US" smtClean="0"/>
              <a:t>29</a:t>
            </a:fld>
            <a:endParaRPr lang="ko-KR" altLang="en-US"/>
          </a:p>
        </p:txBody>
      </p:sp>
    </p:spTree>
    <p:extLst>
      <p:ext uri="{BB962C8B-B14F-4D97-AF65-F5344CB8AC3E}">
        <p14:creationId xmlns:p14="http://schemas.microsoft.com/office/powerpoint/2010/main" val="112711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2711E1F7-B9E9-4493-934F-4B7640C8793D}" type="datetime1">
              <a:rPr lang="ko-KR" altLang="en-US" smtClean="0"/>
              <a:t>2019-07-08</a:t>
            </a:fld>
            <a:endParaRPr lang="ko-KR" altLang="en-US"/>
          </a:p>
        </p:txBody>
      </p:sp>
      <p:sp>
        <p:nvSpPr>
          <p:cNvPr id="5" name="Footer Placeholder 4"/>
          <p:cNvSpPr>
            <a:spLocks noGrp="1"/>
          </p:cNvSpPr>
          <p:nvPr>
            <p:ph type="ftr" sz="quarter" idx="11"/>
          </p:nvPr>
        </p:nvSpPr>
        <p:spPr/>
        <p:txBody>
          <a:bodyPr/>
          <a:lstStyle/>
          <a:p>
            <a:r>
              <a:rPr lang="en-US" altLang="ko-KR"/>
              <a:t>MMI Lab</a:t>
            </a:r>
            <a:endParaRPr lang="ko-KR" altLang="en-US"/>
          </a:p>
        </p:txBody>
      </p:sp>
      <p:sp>
        <p:nvSpPr>
          <p:cNvPr id="6" name="Slide Number Placeholder 5"/>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1077191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9149227A-A182-4CA5-98F6-AC059BE2515A}" type="datetime1">
              <a:rPr lang="ko-KR" altLang="en-US" smtClean="0"/>
              <a:t>2019-07-08</a:t>
            </a:fld>
            <a:endParaRPr lang="ko-KR" altLang="en-US"/>
          </a:p>
        </p:txBody>
      </p:sp>
      <p:sp>
        <p:nvSpPr>
          <p:cNvPr id="5" name="Footer Placeholder 4"/>
          <p:cNvSpPr>
            <a:spLocks noGrp="1"/>
          </p:cNvSpPr>
          <p:nvPr>
            <p:ph type="ftr" sz="quarter" idx="11"/>
          </p:nvPr>
        </p:nvSpPr>
        <p:spPr/>
        <p:txBody>
          <a:bodyPr/>
          <a:lstStyle/>
          <a:p>
            <a:r>
              <a:rPr lang="en-US" altLang="ko-KR"/>
              <a:t>MMI Lab</a:t>
            </a:r>
            <a:endParaRPr lang="ko-KR" altLang="en-US"/>
          </a:p>
        </p:txBody>
      </p:sp>
      <p:sp>
        <p:nvSpPr>
          <p:cNvPr id="6" name="Slide Number Placeholder 5"/>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129493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CB3D1723-474F-45FF-A898-B7D38B5A2B70}" type="datetime1">
              <a:rPr lang="ko-KR" altLang="en-US" smtClean="0"/>
              <a:t>2019-07-08</a:t>
            </a:fld>
            <a:endParaRPr lang="ko-KR" altLang="en-US"/>
          </a:p>
        </p:txBody>
      </p:sp>
      <p:sp>
        <p:nvSpPr>
          <p:cNvPr id="5" name="Footer Placeholder 4"/>
          <p:cNvSpPr>
            <a:spLocks noGrp="1"/>
          </p:cNvSpPr>
          <p:nvPr>
            <p:ph type="ftr" sz="quarter" idx="11"/>
          </p:nvPr>
        </p:nvSpPr>
        <p:spPr/>
        <p:txBody>
          <a:bodyPr/>
          <a:lstStyle/>
          <a:p>
            <a:r>
              <a:rPr lang="en-US" altLang="ko-KR"/>
              <a:t>MMI Lab</a:t>
            </a:r>
            <a:endParaRPr lang="ko-KR" altLang="en-US"/>
          </a:p>
        </p:txBody>
      </p:sp>
      <p:sp>
        <p:nvSpPr>
          <p:cNvPr id="6" name="Slide Number Placeholder 5"/>
          <p:cNvSpPr>
            <a:spLocks noGrp="1"/>
          </p:cNvSpPr>
          <p:nvPr>
            <p:ph type="sldNum" sz="quarter" idx="12"/>
          </p:nvPr>
        </p:nvSpPr>
        <p:spPr/>
        <p:txBody>
          <a:bodyPr/>
          <a:lstStyle/>
          <a:p>
            <a:fld id="{6A6EDE03-B16B-4B88-B2FE-F741EB15D69B}" type="slidenum">
              <a:rPr lang="ko-KR" altLang="en-US" smtClean="0"/>
              <a:t>‹#›</a:t>
            </a:fld>
            <a:endParaRPr lang="ko-KR"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37016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1F2C4B01-38A0-47AB-B904-EF2BF8F0FDAA}" type="datetime1">
              <a:rPr lang="ko-KR" altLang="en-US" smtClean="0"/>
              <a:t>2019-07-08</a:t>
            </a:fld>
            <a:endParaRPr lang="ko-KR" altLang="en-US"/>
          </a:p>
        </p:txBody>
      </p:sp>
      <p:sp>
        <p:nvSpPr>
          <p:cNvPr id="5" name="Footer Placeholder 4"/>
          <p:cNvSpPr>
            <a:spLocks noGrp="1"/>
          </p:cNvSpPr>
          <p:nvPr>
            <p:ph type="ftr" sz="quarter" idx="11"/>
          </p:nvPr>
        </p:nvSpPr>
        <p:spPr/>
        <p:txBody>
          <a:bodyPr/>
          <a:lstStyle/>
          <a:p>
            <a:r>
              <a:rPr lang="en-US" altLang="ko-KR"/>
              <a:t>MMI Lab</a:t>
            </a:r>
            <a:endParaRPr lang="ko-KR" altLang="en-US"/>
          </a:p>
        </p:txBody>
      </p:sp>
      <p:sp>
        <p:nvSpPr>
          <p:cNvPr id="6" name="Slide Number Placeholder 5"/>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8208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226E5B9E-BCDE-4519-ACA7-38ACE21586AC}" type="datetime1">
              <a:rPr lang="ko-KR" altLang="en-US" smtClean="0"/>
              <a:t>2019-07-08</a:t>
            </a:fld>
            <a:endParaRPr lang="ko-KR" altLang="en-US"/>
          </a:p>
        </p:txBody>
      </p:sp>
      <p:sp>
        <p:nvSpPr>
          <p:cNvPr id="5" name="Footer Placeholder 4"/>
          <p:cNvSpPr>
            <a:spLocks noGrp="1"/>
          </p:cNvSpPr>
          <p:nvPr>
            <p:ph type="ftr" sz="quarter" idx="11"/>
          </p:nvPr>
        </p:nvSpPr>
        <p:spPr/>
        <p:txBody>
          <a:bodyPr/>
          <a:lstStyle/>
          <a:p>
            <a:r>
              <a:rPr lang="en-US" altLang="ko-KR"/>
              <a:t>MMI Lab</a:t>
            </a:r>
            <a:endParaRPr lang="ko-KR" altLang="en-US"/>
          </a:p>
        </p:txBody>
      </p:sp>
      <p:sp>
        <p:nvSpPr>
          <p:cNvPr id="6" name="Slide Number Placeholder 5"/>
          <p:cNvSpPr>
            <a:spLocks noGrp="1"/>
          </p:cNvSpPr>
          <p:nvPr>
            <p:ph type="sldNum" sz="quarter" idx="12"/>
          </p:nvPr>
        </p:nvSpPr>
        <p:spPr/>
        <p:txBody>
          <a:bodyPr/>
          <a:lstStyle/>
          <a:p>
            <a:fld id="{6A6EDE03-B16B-4B88-B2FE-F741EB15D69B}" type="slidenum">
              <a:rPr lang="ko-KR" altLang="en-US" smtClean="0"/>
              <a:t>‹#›</a:t>
            </a:fld>
            <a:endParaRPr lang="ko-KR"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81578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1C32113D-3C0D-4B79-8AD2-169AB4B344BF}" type="datetime1">
              <a:rPr lang="ko-KR" altLang="en-US" smtClean="0"/>
              <a:t>2019-07-08</a:t>
            </a:fld>
            <a:endParaRPr lang="ko-KR" altLang="en-US"/>
          </a:p>
        </p:txBody>
      </p:sp>
      <p:sp>
        <p:nvSpPr>
          <p:cNvPr id="5" name="Footer Placeholder 4"/>
          <p:cNvSpPr>
            <a:spLocks noGrp="1"/>
          </p:cNvSpPr>
          <p:nvPr>
            <p:ph type="ftr" sz="quarter" idx="11"/>
          </p:nvPr>
        </p:nvSpPr>
        <p:spPr/>
        <p:txBody>
          <a:bodyPr/>
          <a:lstStyle/>
          <a:p>
            <a:r>
              <a:rPr lang="en-US" altLang="ko-KR"/>
              <a:t>MMI Lab</a:t>
            </a:r>
            <a:endParaRPr lang="ko-KR" altLang="en-US"/>
          </a:p>
        </p:txBody>
      </p:sp>
      <p:sp>
        <p:nvSpPr>
          <p:cNvPr id="6" name="Slide Number Placeholder 5"/>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1262337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D6105E5-F661-4AF5-8607-6BBCB0720AAE}" type="datetime1">
              <a:rPr lang="ko-KR" altLang="en-US" smtClean="0"/>
              <a:t>2019-07-08</a:t>
            </a:fld>
            <a:endParaRPr lang="ko-KR" altLang="en-US"/>
          </a:p>
        </p:txBody>
      </p:sp>
      <p:sp>
        <p:nvSpPr>
          <p:cNvPr id="5" name="Footer Placeholder 4"/>
          <p:cNvSpPr>
            <a:spLocks noGrp="1"/>
          </p:cNvSpPr>
          <p:nvPr>
            <p:ph type="ftr" sz="quarter" idx="11"/>
          </p:nvPr>
        </p:nvSpPr>
        <p:spPr/>
        <p:txBody>
          <a:bodyPr/>
          <a:lstStyle/>
          <a:p>
            <a:r>
              <a:rPr lang="en-US" altLang="ko-KR"/>
              <a:t>MMI Lab</a:t>
            </a:r>
            <a:endParaRPr lang="ko-KR" altLang="en-US"/>
          </a:p>
        </p:txBody>
      </p:sp>
      <p:sp>
        <p:nvSpPr>
          <p:cNvPr id="6" name="Slide Number Placeholder 5"/>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2437273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7AB4D526-DEBA-4608-9613-0301D7BA0F46}" type="datetime1">
              <a:rPr lang="ko-KR" altLang="en-US" smtClean="0"/>
              <a:t>2019-07-08</a:t>
            </a:fld>
            <a:endParaRPr lang="ko-KR" altLang="en-US"/>
          </a:p>
        </p:txBody>
      </p:sp>
      <p:sp>
        <p:nvSpPr>
          <p:cNvPr id="5" name="Footer Placeholder 4"/>
          <p:cNvSpPr>
            <a:spLocks noGrp="1"/>
          </p:cNvSpPr>
          <p:nvPr>
            <p:ph type="ftr" sz="quarter" idx="11"/>
          </p:nvPr>
        </p:nvSpPr>
        <p:spPr/>
        <p:txBody>
          <a:bodyPr/>
          <a:lstStyle/>
          <a:p>
            <a:r>
              <a:rPr lang="en-US" altLang="ko-KR"/>
              <a:t>MMI Lab</a:t>
            </a:r>
            <a:endParaRPr lang="ko-KR" altLang="en-US"/>
          </a:p>
        </p:txBody>
      </p:sp>
      <p:sp>
        <p:nvSpPr>
          <p:cNvPr id="6" name="Slide Number Placeholder 5"/>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111867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0109DA8C-FF11-47B9-AB62-D54E61E396ED}" type="datetime1">
              <a:rPr lang="ko-KR" altLang="en-US" smtClean="0"/>
              <a:t>2019-07-08</a:t>
            </a:fld>
            <a:endParaRPr lang="ko-KR" altLang="en-US"/>
          </a:p>
        </p:txBody>
      </p:sp>
      <p:sp>
        <p:nvSpPr>
          <p:cNvPr id="5" name="Footer Placeholder 4"/>
          <p:cNvSpPr>
            <a:spLocks noGrp="1"/>
          </p:cNvSpPr>
          <p:nvPr>
            <p:ph type="ftr" sz="quarter" idx="11"/>
          </p:nvPr>
        </p:nvSpPr>
        <p:spPr/>
        <p:txBody>
          <a:bodyPr/>
          <a:lstStyle/>
          <a:p>
            <a:r>
              <a:rPr lang="en-US" altLang="ko-KR"/>
              <a:t>MMI Lab</a:t>
            </a:r>
            <a:endParaRPr lang="ko-KR" altLang="en-US"/>
          </a:p>
        </p:txBody>
      </p:sp>
      <p:sp>
        <p:nvSpPr>
          <p:cNvPr id="6" name="Slide Number Placeholder 5"/>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2749225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1958D641-86FE-43E0-9083-ACFF0058C3CF}" type="datetime1">
              <a:rPr lang="ko-KR" altLang="en-US" smtClean="0"/>
              <a:t>2019-07-08</a:t>
            </a:fld>
            <a:endParaRPr lang="ko-KR" altLang="en-US"/>
          </a:p>
        </p:txBody>
      </p:sp>
      <p:sp>
        <p:nvSpPr>
          <p:cNvPr id="5" name="Footer Placeholder 4"/>
          <p:cNvSpPr>
            <a:spLocks noGrp="1"/>
          </p:cNvSpPr>
          <p:nvPr>
            <p:ph type="ftr" sz="quarter" idx="11"/>
          </p:nvPr>
        </p:nvSpPr>
        <p:spPr/>
        <p:txBody>
          <a:bodyPr/>
          <a:lstStyle/>
          <a:p>
            <a:r>
              <a:rPr lang="en-US" altLang="ko-KR"/>
              <a:t>MMI Lab</a:t>
            </a:r>
            <a:endParaRPr lang="ko-KR" altLang="en-US"/>
          </a:p>
        </p:txBody>
      </p:sp>
      <p:sp>
        <p:nvSpPr>
          <p:cNvPr id="6" name="Slide Number Placeholder 5"/>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17030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4835E30A-8C17-4D25-9953-FE3921462B9C}" type="datetime1">
              <a:rPr lang="ko-KR" altLang="en-US" smtClean="0"/>
              <a:t>2019-07-08</a:t>
            </a:fld>
            <a:endParaRPr lang="ko-KR" altLang="en-US"/>
          </a:p>
        </p:txBody>
      </p:sp>
      <p:sp>
        <p:nvSpPr>
          <p:cNvPr id="6" name="Footer Placeholder 5"/>
          <p:cNvSpPr>
            <a:spLocks noGrp="1"/>
          </p:cNvSpPr>
          <p:nvPr>
            <p:ph type="ftr" sz="quarter" idx="11"/>
          </p:nvPr>
        </p:nvSpPr>
        <p:spPr/>
        <p:txBody>
          <a:bodyPr/>
          <a:lstStyle/>
          <a:p>
            <a:r>
              <a:rPr lang="en-US" altLang="ko-KR"/>
              <a:t>MMI Lab</a:t>
            </a:r>
            <a:endParaRPr lang="ko-KR" altLang="en-US"/>
          </a:p>
        </p:txBody>
      </p:sp>
      <p:sp>
        <p:nvSpPr>
          <p:cNvPr id="7" name="Slide Number Placeholder 6"/>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2581849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2EE88AFB-EF77-4C1A-9271-AA06FF5619AD}" type="datetime1">
              <a:rPr lang="ko-KR" altLang="en-US" smtClean="0"/>
              <a:t>2019-07-08</a:t>
            </a:fld>
            <a:endParaRPr lang="ko-KR" altLang="en-US"/>
          </a:p>
        </p:txBody>
      </p:sp>
      <p:sp>
        <p:nvSpPr>
          <p:cNvPr id="8" name="Footer Placeholder 7"/>
          <p:cNvSpPr>
            <a:spLocks noGrp="1"/>
          </p:cNvSpPr>
          <p:nvPr>
            <p:ph type="ftr" sz="quarter" idx="11"/>
          </p:nvPr>
        </p:nvSpPr>
        <p:spPr/>
        <p:txBody>
          <a:bodyPr/>
          <a:lstStyle/>
          <a:p>
            <a:r>
              <a:rPr lang="en-US" altLang="ko-KR"/>
              <a:t>MMI Lab</a:t>
            </a:r>
            <a:endParaRPr lang="ko-KR" altLang="en-US"/>
          </a:p>
        </p:txBody>
      </p:sp>
      <p:sp>
        <p:nvSpPr>
          <p:cNvPr id="9" name="Slide Number Placeholder 8"/>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1727390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5C8FAB92-6F41-4D41-B948-F1DA29277C22}" type="datetime1">
              <a:rPr lang="ko-KR" altLang="en-US" smtClean="0"/>
              <a:t>2019-07-08</a:t>
            </a:fld>
            <a:endParaRPr lang="ko-KR" altLang="en-US"/>
          </a:p>
        </p:txBody>
      </p:sp>
      <p:sp>
        <p:nvSpPr>
          <p:cNvPr id="4" name="Footer Placeholder 3"/>
          <p:cNvSpPr>
            <a:spLocks noGrp="1"/>
          </p:cNvSpPr>
          <p:nvPr>
            <p:ph type="ftr" sz="quarter" idx="11"/>
          </p:nvPr>
        </p:nvSpPr>
        <p:spPr/>
        <p:txBody>
          <a:bodyPr/>
          <a:lstStyle/>
          <a:p>
            <a:r>
              <a:rPr lang="en-US" altLang="ko-KR"/>
              <a:t>MMI Lab</a:t>
            </a:r>
            <a:endParaRPr lang="ko-KR" altLang="en-US"/>
          </a:p>
        </p:txBody>
      </p:sp>
      <p:sp>
        <p:nvSpPr>
          <p:cNvPr id="5" name="Slide Number Placeholder 4"/>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348034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B0ACDF-DBAA-40AD-BECD-71BF17FEBE67}" type="datetime1">
              <a:rPr lang="ko-KR" altLang="en-US" smtClean="0"/>
              <a:t>2019-07-08</a:t>
            </a:fld>
            <a:endParaRPr lang="ko-KR" altLang="en-US"/>
          </a:p>
        </p:txBody>
      </p:sp>
      <p:sp>
        <p:nvSpPr>
          <p:cNvPr id="3" name="Footer Placeholder 2"/>
          <p:cNvSpPr>
            <a:spLocks noGrp="1"/>
          </p:cNvSpPr>
          <p:nvPr>
            <p:ph type="ftr" sz="quarter" idx="11"/>
          </p:nvPr>
        </p:nvSpPr>
        <p:spPr/>
        <p:txBody>
          <a:bodyPr/>
          <a:lstStyle/>
          <a:p>
            <a:r>
              <a:rPr lang="en-US" altLang="ko-KR"/>
              <a:t>MMI Lab</a:t>
            </a:r>
            <a:endParaRPr lang="ko-KR" altLang="en-US"/>
          </a:p>
        </p:txBody>
      </p:sp>
      <p:sp>
        <p:nvSpPr>
          <p:cNvPr id="4" name="Slide Number Placeholder 3"/>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3451049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88728B3-F482-40B4-8537-849BB84084C4}" type="datetime1">
              <a:rPr lang="ko-KR" altLang="en-US" smtClean="0"/>
              <a:t>2019-07-08</a:t>
            </a:fld>
            <a:endParaRPr lang="ko-KR" altLang="en-US"/>
          </a:p>
        </p:txBody>
      </p:sp>
      <p:sp>
        <p:nvSpPr>
          <p:cNvPr id="6" name="Footer Placeholder 5"/>
          <p:cNvSpPr>
            <a:spLocks noGrp="1"/>
          </p:cNvSpPr>
          <p:nvPr>
            <p:ph type="ftr" sz="quarter" idx="11"/>
          </p:nvPr>
        </p:nvSpPr>
        <p:spPr/>
        <p:txBody>
          <a:bodyPr/>
          <a:lstStyle/>
          <a:p>
            <a:r>
              <a:rPr lang="en-US" altLang="ko-KR"/>
              <a:t>MMI Lab</a:t>
            </a:r>
            <a:endParaRPr lang="ko-KR" altLang="en-US"/>
          </a:p>
        </p:txBody>
      </p:sp>
      <p:sp>
        <p:nvSpPr>
          <p:cNvPr id="7" name="Slide Number Placeholder 6"/>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254630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A33476A8-74FF-4A51-A373-D300FEFCD927}" type="datetime1">
              <a:rPr lang="ko-KR" altLang="en-US" smtClean="0"/>
              <a:t>2019-07-08</a:t>
            </a:fld>
            <a:endParaRPr lang="ko-KR" altLang="en-US"/>
          </a:p>
        </p:txBody>
      </p:sp>
      <p:sp>
        <p:nvSpPr>
          <p:cNvPr id="6" name="Footer Placeholder 5"/>
          <p:cNvSpPr>
            <a:spLocks noGrp="1"/>
          </p:cNvSpPr>
          <p:nvPr>
            <p:ph type="ftr" sz="quarter" idx="11"/>
          </p:nvPr>
        </p:nvSpPr>
        <p:spPr/>
        <p:txBody>
          <a:bodyPr/>
          <a:lstStyle/>
          <a:p>
            <a:r>
              <a:rPr lang="en-US" altLang="ko-KR"/>
              <a:t>MMI Lab</a:t>
            </a:r>
            <a:endParaRPr lang="ko-KR" altLang="en-US"/>
          </a:p>
        </p:txBody>
      </p:sp>
      <p:sp>
        <p:nvSpPr>
          <p:cNvPr id="7" name="Slide Number Placeholder 6"/>
          <p:cNvSpPr>
            <a:spLocks noGrp="1"/>
          </p:cNvSpPr>
          <p:nvPr>
            <p:ph type="sldNum" sz="quarter" idx="12"/>
          </p:nvPr>
        </p:nvSpPr>
        <p:spPr/>
        <p:txBody>
          <a:body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114121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3E6B73B-6291-4FF4-AA00-26B38CD264B2}" type="datetime1">
              <a:rPr lang="ko-KR" altLang="en-US" smtClean="0"/>
              <a:t>2019-07-08</a:t>
            </a:fld>
            <a:endParaRPr lang="ko-KR"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ltLang="ko-KR"/>
              <a:t>MMI Lab</a:t>
            </a:r>
            <a:endParaRPr lang="ko-KR"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A6EDE03-B16B-4B88-B2FE-F741EB15D69B}" type="slidenum">
              <a:rPr lang="ko-KR" altLang="en-US" smtClean="0"/>
              <a:t>‹#›</a:t>
            </a:fld>
            <a:endParaRPr lang="ko-KR" altLang="en-US"/>
          </a:p>
        </p:txBody>
      </p:sp>
    </p:spTree>
    <p:extLst>
      <p:ext uri="{BB962C8B-B14F-4D97-AF65-F5344CB8AC3E}">
        <p14:creationId xmlns:p14="http://schemas.microsoft.com/office/powerpoint/2010/main" val="681362373"/>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Lst>
  <p:hf hdr="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tif"/><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6.png"/><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5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72.png"/><Relationship Id="rId7" Type="http://schemas.openxmlformats.org/officeDocument/2006/relationships/image" Target="../media/image121.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73.pn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E35153-9F35-42A8-85D0-D8C082565B2B}"/>
              </a:ext>
            </a:extLst>
          </p:cNvPr>
          <p:cNvSpPr>
            <a:spLocks noGrp="1"/>
          </p:cNvSpPr>
          <p:nvPr>
            <p:ph type="ctrTitle"/>
          </p:nvPr>
        </p:nvSpPr>
        <p:spPr>
          <a:xfrm>
            <a:off x="1507067" y="2404534"/>
            <a:ext cx="7970762" cy="1646302"/>
          </a:xfrm>
        </p:spPr>
        <p:txBody>
          <a:bodyPr>
            <a:normAutofit/>
          </a:bodyPr>
          <a:lstStyle/>
          <a:p>
            <a:r>
              <a:rPr lang="en-US" altLang="ko-KR" dirty="0"/>
              <a:t>DIP Seminar Week 1 </a:t>
            </a:r>
            <a:endParaRPr lang="ko-KR" altLang="en-US" dirty="0"/>
          </a:p>
        </p:txBody>
      </p:sp>
      <p:sp>
        <p:nvSpPr>
          <p:cNvPr id="3" name="부제목 2">
            <a:extLst>
              <a:ext uri="{FF2B5EF4-FFF2-40B4-BE49-F238E27FC236}">
                <a16:creationId xmlns:a16="http://schemas.microsoft.com/office/drawing/2014/main" id="{74DF2D31-7ACF-41B4-AEB4-3F4AC052E709}"/>
              </a:ext>
            </a:extLst>
          </p:cNvPr>
          <p:cNvSpPr>
            <a:spLocks noGrp="1"/>
          </p:cNvSpPr>
          <p:nvPr>
            <p:ph type="subTitle" idx="1"/>
          </p:nvPr>
        </p:nvSpPr>
        <p:spPr>
          <a:xfrm>
            <a:off x="1491927" y="4050836"/>
            <a:ext cx="7766936" cy="1096899"/>
          </a:xfrm>
        </p:spPr>
        <p:txBody>
          <a:bodyPr/>
          <a:lstStyle/>
          <a:p>
            <a:r>
              <a:rPr lang="en-US" altLang="ko-KR" dirty="0"/>
              <a:t> </a:t>
            </a:r>
            <a:r>
              <a:rPr lang="ko-KR" altLang="en-US" dirty="0"/>
              <a:t>최성욱</a:t>
            </a:r>
          </a:p>
        </p:txBody>
      </p:sp>
    </p:spTree>
    <p:extLst>
      <p:ext uri="{BB962C8B-B14F-4D97-AF65-F5344CB8AC3E}">
        <p14:creationId xmlns:p14="http://schemas.microsoft.com/office/powerpoint/2010/main" val="2777525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3FB2FD-885E-446B-B874-5306D94E4BD0}"/>
              </a:ext>
            </a:extLst>
          </p:cNvPr>
          <p:cNvSpPr>
            <a:spLocks noGrp="1"/>
          </p:cNvSpPr>
          <p:nvPr>
            <p:ph type="title"/>
          </p:nvPr>
        </p:nvSpPr>
        <p:spPr/>
        <p:txBody>
          <a:bodyPr/>
          <a:lstStyle/>
          <a:p>
            <a:r>
              <a:rPr lang="en-US" altLang="ko-KR" dirty="0"/>
              <a:t>Result(1)</a:t>
            </a:r>
            <a:br>
              <a:rPr lang="en-US" altLang="ko-KR" dirty="0"/>
            </a:br>
            <a:r>
              <a:rPr lang="en-US" altLang="ko-KR" dirty="0"/>
              <a:t>- Scaling</a:t>
            </a:r>
            <a:endParaRPr lang="ko-KR" altLang="en-US" dirty="0"/>
          </a:p>
        </p:txBody>
      </p:sp>
      <p:sp>
        <p:nvSpPr>
          <p:cNvPr id="16" name="TextBox 15">
            <a:extLst>
              <a:ext uri="{FF2B5EF4-FFF2-40B4-BE49-F238E27FC236}">
                <a16:creationId xmlns:a16="http://schemas.microsoft.com/office/drawing/2014/main" id="{5CFB1AA5-47A8-4CF6-9D83-21A677808E08}"/>
              </a:ext>
            </a:extLst>
          </p:cNvPr>
          <p:cNvSpPr txBox="1"/>
          <p:nvPr/>
        </p:nvSpPr>
        <p:spPr>
          <a:xfrm>
            <a:off x="3672802" y="5181600"/>
            <a:ext cx="2605730" cy="1477328"/>
          </a:xfrm>
          <a:prstGeom prst="rect">
            <a:avLst/>
          </a:prstGeom>
          <a:noFill/>
        </p:spPr>
        <p:txBody>
          <a:bodyPr wrap="square" rtlCol="0">
            <a:spAutoFit/>
          </a:bodyPr>
          <a:lstStyle/>
          <a:p>
            <a:r>
              <a:rPr lang="en-US" altLang="ko-KR" dirty="0"/>
              <a:t>Image 2x shrunk and zoomed back to its original size using Nearest</a:t>
            </a:r>
            <a:r>
              <a:rPr lang="ko-KR" altLang="en-US" dirty="0"/>
              <a:t> </a:t>
            </a:r>
            <a:r>
              <a:rPr lang="en-US" altLang="ko-KR" dirty="0"/>
              <a:t>Neighborhood</a:t>
            </a:r>
            <a:r>
              <a:rPr lang="ko-KR" altLang="en-US" dirty="0"/>
              <a:t> </a:t>
            </a:r>
            <a:r>
              <a:rPr lang="en-US" altLang="ko-KR" dirty="0"/>
              <a:t>interpolation</a:t>
            </a:r>
            <a:endParaRPr lang="ko-KR" altLang="en-US" dirty="0"/>
          </a:p>
        </p:txBody>
      </p:sp>
      <p:pic>
        <p:nvPicPr>
          <p:cNvPr id="17" name="그림 16" descr="사람, 여자, 실외, 의류이(가) 표시된 사진&#10;&#10;매우 높은 신뢰도로 생성된 설명">
            <a:extLst>
              <a:ext uri="{FF2B5EF4-FFF2-40B4-BE49-F238E27FC236}">
                <a16:creationId xmlns:a16="http://schemas.microsoft.com/office/drawing/2014/main" id="{D1199AB0-A171-4AF9-81E6-0EEF945DD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42" y="2488861"/>
            <a:ext cx="2438740" cy="2438740"/>
          </a:xfrm>
          <a:prstGeom prst="rect">
            <a:avLst/>
          </a:prstGeom>
        </p:spPr>
      </p:pic>
      <p:sp>
        <p:nvSpPr>
          <p:cNvPr id="18" name="TextBox 17">
            <a:extLst>
              <a:ext uri="{FF2B5EF4-FFF2-40B4-BE49-F238E27FC236}">
                <a16:creationId xmlns:a16="http://schemas.microsoft.com/office/drawing/2014/main" id="{C0479CC5-A318-45DA-8EA2-99D2554D23F0}"/>
              </a:ext>
            </a:extLst>
          </p:cNvPr>
          <p:cNvSpPr txBox="1"/>
          <p:nvPr/>
        </p:nvSpPr>
        <p:spPr>
          <a:xfrm>
            <a:off x="657642" y="5181600"/>
            <a:ext cx="2605730" cy="369332"/>
          </a:xfrm>
          <a:prstGeom prst="rect">
            <a:avLst/>
          </a:prstGeom>
          <a:noFill/>
        </p:spPr>
        <p:txBody>
          <a:bodyPr wrap="square" rtlCol="0">
            <a:spAutoFit/>
          </a:bodyPr>
          <a:lstStyle/>
          <a:p>
            <a:r>
              <a:rPr lang="en-US" altLang="ko-KR" dirty="0"/>
              <a:t>Original image(256x256)</a:t>
            </a:r>
            <a:endParaRPr lang="ko-KR" altLang="en-US" dirty="0"/>
          </a:p>
        </p:txBody>
      </p:sp>
      <p:sp>
        <p:nvSpPr>
          <p:cNvPr id="19" name="TextBox 18">
            <a:extLst>
              <a:ext uri="{FF2B5EF4-FFF2-40B4-BE49-F238E27FC236}">
                <a16:creationId xmlns:a16="http://schemas.microsoft.com/office/drawing/2014/main" id="{1B300758-76B1-4F1A-A937-D6F424A7BD7C}"/>
              </a:ext>
            </a:extLst>
          </p:cNvPr>
          <p:cNvSpPr txBox="1"/>
          <p:nvPr/>
        </p:nvSpPr>
        <p:spPr>
          <a:xfrm>
            <a:off x="6854954" y="5194906"/>
            <a:ext cx="2605730" cy="1200329"/>
          </a:xfrm>
          <a:prstGeom prst="rect">
            <a:avLst/>
          </a:prstGeom>
          <a:noFill/>
        </p:spPr>
        <p:txBody>
          <a:bodyPr wrap="square" rtlCol="0">
            <a:spAutoFit/>
          </a:bodyPr>
          <a:lstStyle/>
          <a:p>
            <a:r>
              <a:rPr lang="en-US" altLang="ko-KR" dirty="0"/>
              <a:t>Image 2x shrunk and zoomed back to its original size using Bilinear interpolation</a:t>
            </a:r>
            <a:endParaRPr lang="ko-KR" altLang="en-US" dirty="0"/>
          </a:p>
        </p:txBody>
      </p:sp>
      <p:pic>
        <p:nvPicPr>
          <p:cNvPr id="9" name="그림 8">
            <a:extLst>
              <a:ext uri="{FF2B5EF4-FFF2-40B4-BE49-F238E27FC236}">
                <a16:creationId xmlns:a16="http://schemas.microsoft.com/office/drawing/2014/main" id="{D2CDCDD9-824D-492C-9670-A2FE2266D142}"/>
              </a:ext>
            </a:extLst>
          </p:cNvPr>
          <p:cNvPicPr>
            <a:picLocks noChangeAspect="1"/>
          </p:cNvPicPr>
          <p:nvPr/>
        </p:nvPicPr>
        <p:blipFill>
          <a:blip r:embed="rId3"/>
          <a:stretch>
            <a:fillRect/>
          </a:stretch>
        </p:blipFill>
        <p:spPr>
          <a:xfrm>
            <a:off x="3756297" y="2488861"/>
            <a:ext cx="2438740" cy="2438740"/>
          </a:xfrm>
          <a:prstGeom prst="rect">
            <a:avLst/>
          </a:prstGeom>
        </p:spPr>
      </p:pic>
      <p:pic>
        <p:nvPicPr>
          <p:cNvPr id="3" name="그림 2">
            <a:extLst>
              <a:ext uri="{FF2B5EF4-FFF2-40B4-BE49-F238E27FC236}">
                <a16:creationId xmlns:a16="http://schemas.microsoft.com/office/drawing/2014/main" id="{CCDE547F-BA0F-4AEA-960C-EBC981EC4BDB}"/>
              </a:ext>
            </a:extLst>
          </p:cNvPr>
          <p:cNvPicPr>
            <a:picLocks noChangeAspect="1"/>
          </p:cNvPicPr>
          <p:nvPr/>
        </p:nvPicPr>
        <p:blipFill>
          <a:blip r:embed="rId4"/>
          <a:stretch>
            <a:fillRect/>
          </a:stretch>
        </p:blipFill>
        <p:spPr>
          <a:xfrm>
            <a:off x="6832956" y="2488861"/>
            <a:ext cx="2438740" cy="2438740"/>
          </a:xfrm>
          <a:prstGeom prst="rect">
            <a:avLst/>
          </a:prstGeom>
        </p:spPr>
      </p:pic>
      <p:sp>
        <p:nvSpPr>
          <p:cNvPr id="4" name="날짜 개체 틀 3">
            <a:extLst>
              <a:ext uri="{FF2B5EF4-FFF2-40B4-BE49-F238E27FC236}">
                <a16:creationId xmlns:a16="http://schemas.microsoft.com/office/drawing/2014/main" id="{ADB1C35D-DB5D-49A3-B911-9EBA610FF6B1}"/>
              </a:ext>
            </a:extLst>
          </p:cNvPr>
          <p:cNvSpPr>
            <a:spLocks noGrp="1"/>
          </p:cNvSpPr>
          <p:nvPr>
            <p:ph type="dt" sz="half" idx="10"/>
          </p:nvPr>
        </p:nvSpPr>
        <p:spPr/>
        <p:txBody>
          <a:bodyPr/>
          <a:lstStyle/>
          <a:p>
            <a:fld id="{8DA4AE22-278D-4B52-A6E9-114F9AC14499}"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CA2CFDFA-1223-4B41-AB5F-6E3F7E6D50B3}"/>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6ACD83A3-53C9-4E67-A10B-F98097C811EA}"/>
              </a:ext>
            </a:extLst>
          </p:cNvPr>
          <p:cNvSpPr>
            <a:spLocks noGrp="1"/>
          </p:cNvSpPr>
          <p:nvPr>
            <p:ph type="sldNum" sz="quarter" idx="12"/>
          </p:nvPr>
        </p:nvSpPr>
        <p:spPr/>
        <p:txBody>
          <a:bodyPr/>
          <a:lstStyle/>
          <a:p>
            <a:fld id="{6A6EDE03-B16B-4B88-B2FE-F741EB15D69B}" type="slidenum">
              <a:rPr lang="ko-KR" altLang="en-US" smtClean="0"/>
              <a:t>10</a:t>
            </a:fld>
            <a:endParaRPr lang="ko-KR" altLang="en-US"/>
          </a:p>
        </p:txBody>
      </p:sp>
    </p:spTree>
    <p:extLst>
      <p:ext uri="{BB962C8B-B14F-4D97-AF65-F5344CB8AC3E}">
        <p14:creationId xmlns:p14="http://schemas.microsoft.com/office/powerpoint/2010/main" val="2534201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3FB2FD-885E-446B-B874-5306D94E4BD0}"/>
              </a:ext>
            </a:extLst>
          </p:cNvPr>
          <p:cNvSpPr>
            <a:spLocks noGrp="1"/>
          </p:cNvSpPr>
          <p:nvPr>
            <p:ph type="title"/>
          </p:nvPr>
        </p:nvSpPr>
        <p:spPr/>
        <p:txBody>
          <a:bodyPr/>
          <a:lstStyle/>
          <a:p>
            <a:r>
              <a:rPr lang="en-US" altLang="ko-KR" dirty="0"/>
              <a:t>Result(1)</a:t>
            </a:r>
            <a:br>
              <a:rPr lang="en-US" altLang="ko-KR" dirty="0"/>
            </a:br>
            <a:r>
              <a:rPr lang="en-US" altLang="ko-KR" dirty="0"/>
              <a:t>- Scaling</a:t>
            </a:r>
            <a:endParaRPr lang="ko-KR" altLang="en-US" dirty="0"/>
          </a:p>
        </p:txBody>
      </p:sp>
      <p:pic>
        <p:nvPicPr>
          <p:cNvPr id="13" name="내용 개체 틀 12">
            <a:extLst>
              <a:ext uri="{FF2B5EF4-FFF2-40B4-BE49-F238E27FC236}">
                <a16:creationId xmlns:a16="http://schemas.microsoft.com/office/drawing/2014/main" id="{9EA4AEBE-950C-4E80-9ED1-970C0F1677F8}"/>
              </a:ext>
            </a:extLst>
          </p:cNvPr>
          <p:cNvPicPr>
            <a:picLocks noGrp="1" noChangeAspect="1"/>
          </p:cNvPicPr>
          <p:nvPr>
            <p:ph idx="1"/>
          </p:nvPr>
        </p:nvPicPr>
        <p:blipFill>
          <a:blip r:embed="rId2"/>
          <a:stretch>
            <a:fillRect/>
          </a:stretch>
        </p:blipFill>
        <p:spPr>
          <a:xfrm>
            <a:off x="6823356" y="2476954"/>
            <a:ext cx="2450646" cy="2450646"/>
          </a:xfrm>
          <a:prstGeom prst="rect">
            <a:avLst/>
          </a:prstGeom>
        </p:spPr>
      </p:pic>
      <p:pic>
        <p:nvPicPr>
          <p:cNvPr id="15" name="그림 14">
            <a:extLst>
              <a:ext uri="{FF2B5EF4-FFF2-40B4-BE49-F238E27FC236}">
                <a16:creationId xmlns:a16="http://schemas.microsoft.com/office/drawing/2014/main" id="{5D35C2EB-ACCE-4476-BCB5-EDE008C27572}"/>
              </a:ext>
            </a:extLst>
          </p:cNvPr>
          <p:cNvPicPr>
            <a:picLocks noChangeAspect="1"/>
          </p:cNvPicPr>
          <p:nvPr/>
        </p:nvPicPr>
        <p:blipFill>
          <a:blip r:embed="rId3"/>
          <a:stretch>
            <a:fillRect/>
          </a:stretch>
        </p:blipFill>
        <p:spPr>
          <a:xfrm>
            <a:off x="3750344" y="2488861"/>
            <a:ext cx="2450647" cy="2450647"/>
          </a:xfrm>
          <a:prstGeom prst="rect">
            <a:avLst/>
          </a:prstGeom>
        </p:spPr>
      </p:pic>
      <p:sp>
        <p:nvSpPr>
          <p:cNvPr id="16" name="TextBox 15">
            <a:extLst>
              <a:ext uri="{FF2B5EF4-FFF2-40B4-BE49-F238E27FC236}">
                <a16:creationId xmlns:a16="http://schemas.microsoft.com/office/drawing/2014/main" id="{5CFB1AA5-47A8-4CF6-9D83-21A677808E08}"/>
              </a:ext>
            </a:extLst>
          </p:cNvPr>
          <p:cNvSpPr txBox="1"/>
          <p:nvPr/>
        </p:nvSpPr>
        <p:spPr>
          <a:xfrm>
            <a:off x="3672802" y="5181600"/>
            <a:ext cx="2605730" cy="923330"/>
          </a:xfrm>
          <a:prstGeom prst="rect">
            <a:avLst/>
          </a:prstGeom>
          <a:noFill/>
        </p:spPr>
        <p:txBody>
          <a:bodyPr wrap="square" rtlCol="0">
            <a:spAutoFit/>
          </a:bodyPr>
          <a:lstStyle/>
          <a:p>
            <a:r>
              <a:rPr lang="en-US" altLang="ko-KR" dirty="0"/>
              <a:t>Image 3x shrunk and zoomed back to its original size using NNI</a:t>
            </a:r>
            <a:endParaRPr lang="ko-KR" altLang="en-US" dirty="0"/>
          </a:p>
        </p:txBody>
      </p:sp>
      <p:pic>
        <p:nvPicPr>
          <p:cNvPr id="17" name="그림 16" descr="사람, 여자, 실외, 의류이(가) 표시된 사진&#10;&#10;매우 높은 신뢰도로 생성된 설명">
            <a:extLst>
              <a:ext uri="{FF2B5EF4-FFF2-40B4-BE49-F238E27FC236}">
                <a16:creationId xmlns:a16="http://schemas.microsoft.com/office/drawing/2014/main" id="{D1199AB0-A171-4AF9-81E6-0EEF945DD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42" y="2488861"/>
            <a:ext cx="2438740" cy="2438740"/>
          </a:xfrm>
          <a:prstGeom prst="rect">
            <a:avLst/>
          </a:prstGeom>
        </p:spPr>
      </p:pic>
      <p:sp>
        <p:nvSpPr>
          <p:cNvPr id="18" name="TextBox 17">
            <a:extLst>
              <a:ext uri="{FF2B5EF4-FFF2-40B4-BE49-F238E27FC236}">
                <a16:creationId xmlns:a16="http://schemas.microsoft.com/office/drawing/2014/main" id="{C0479CC5-A318-45DA-8EA2-99D2554D23F0}"/>
              </a:ext>
            </a:extLst>
          </p:cNvPr>
          <p:cNvSpPr txBox="1"/>
          <p:nvPr/>
        </p:nvSpPr>
        <p:spPr>
          <a:xfrm>
            <a:off x="657642" y="5181600"/>
            <a:ext cx="2605730" cy="369332"/>
          </a:xfrm>
          <a:prstGeom prst="rect">
            <a:avLst/>
          </a:prstGeom>
          <a:noFill/>
        </p:spPr>
        <p:txBody>
          <a:bodyPr wrap="square" rtlCol="0">
            <a:spAutoFit/>
          </a:bodyPr>
          <a:lstStyle/>
          <a:p>
            <a:r>
              <a:rPr lang="en-US" altLang="ko-KR" dirty="0"/>
              <a:t>Original image(256x256)</a:t>
            </a:r>
            <a:endParaRPr lang="ko-KR" altLang="en-US" dirty="0"/>
          </a:p>
        </p:txBody>
      </p:sp>
      <p:sp>
        <p:nvSpPr>
          <p:cNvPr id="19" name="TextBox 18">
            <a:extLst>
              <a:ext uri="{FF2B5EF4-FFF2-40B4-BE49-F238E27FC236}">
                <a16:creationId xmlns:a16="http://schemas.microsoft.com/office/drawing/2014/main" id="{1B300758-76B1-4F1A-A937-D6F424A7BD7C}"/>
              </a:ext>
            </a:extLst>
          </p:cNvPr>
          <p:cNvSpPr txBox="1"/>
          <p:nvPr/>
        </p:nvSpPr>
        <p:spPr>
          <a:xfrm>
            <a:off x="6854954" y="5194906"/>
            <a:ext cx="2605730" cy="923330"/>
          </a:xfrm>
          <a:prstGeom prst="rect">
            <a:avLst/>
          </a:prstGeom>
          <a:noFill/>
        </p:spPr>
        <p:txBody>
          <a:bodyPr wrap="square" rtlCol="0">
            <a:spAutoFit/>
          </a:bodyPr>
          <a:lstStyle/>
          <a:p>
            <a:r>
              <a:rPr lang="en-US" altLang="ko-KR" dirty="0"/>
              <a:t>Image 3x shrunk and zoomed back to its original size using BLI</a:t>
            </a:r>
            <a:endParaRPr lang="ko-KR" altLang="en-US" dirty="0"/>
          </a:p>
        </p:txBody>
      </p:sp>
      <p:sp>
        <p:nvSpPr>
          <p:cNvPr id="3" name="날짜 개체 틀 2">
            <a:extLst>
              <a:ext uri="{FF2B5EF4-FFF2-40B4-BE49-F238E27FC236}">
                <a16:creationId xmlns:a16="http://schemas.microsoft.com/office/drawing/2014/main" id="{22E5B11B-EF40-4156-ABAC-1A6C46B2AA20}"/>
              </a:ext>
            </a:extLst>
          </p:cNvPr>
          <p:cNvSpPr>
            <a:spLocks noGrp="1"/>
          </p:cNvSpPr>
          <p:nvPr>
            <p:ph type="dt" sz="half" idx="10"/>
          </p:nvPr>
        </p:nvSpPr>
        <p:spPr/>
        <p:txBody>
          <a:bodyPr/>
          <a:lstStyle/>
          <a:p>
            <a:fld id="{3876A331-8557-4D3C-A96A-84B67CE1AE97}"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B6C1E9FC-2925-4A51-B663-3D5B8FE94A98}"/>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A30855EC-715F-4461-90FA-5DB76D32696E}"/>
              </a:ext>
            </a:extLst>
          </p:cNvPr>
          <p:cNvSpPr>
            <a:spLocks noGrp="1"/>
          </p:cNvSpPr>
          <p:nvPr>
            <p:ph type="sldNum" sz="quarter" idx="12"/>
          </p:nvPr>
        </p:nvSpPr>
        <p:spPr/>
        <p:txBody>
          <a:bodyPr/>
          <a:lstStyle/>
          <a:p>
            <a:fld id="{6A6EDE03-B16B-4B88-B2FE-F741EB15D69B}" type="slidenum">
              <a:rPr lang="ko-KR" altLang="en-US" smtClean="0"/>
              <a:t>11</a:t>
            </a:fld>
            <a:endParaRPr lang="ko-KR" altLang="en-US"/>
          </a:p>
        </p:txBody>
      </p:sp>
    </p:spTree>
    <p:extLst>
      <p:ext uri="{BB962C8B-B14F-4D97-AF65-F5344CB8AC3E}">
        <p14:creationId xmlns:p14="http://schemas.microsoft.com/office/powerpoint/2010/main" val="408633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0BCFE5-792A-4C18-A410-BA76A193D05D}"/>
              </a:ext>
            </a:extLst>
          </p:cNvPr>
          <p:cNvSpPr>
            <a:spLocks noGrp="1"/>
          </p:cNvSpPr>
          <p:nvPr>
            <p:ph type="title"/>
          </p:nvPr>
        </p:nvSpPr>
        <p:spPr/>
        <p:txBody>
          <a:bodyPr/>
          <a:lstStyle/>
          <a:p>
            <a:r>
              <a:rPr lang="en-US" altLang="ko-KR" dirty="0"/>
              <a:t>Result(2) - Rotation</a:t>
            </a:r>
            <a:endParaRPr lang="ko-KR" altLang="en-US" dirty="0"/>
          </a:p>
        </p:txBody>
      </p:sp>
      <p:pic>
        <p:nvPicPr>
          <p:cNvPr id="7" name="그림 6" descr="사람, 실내이(가) 표시된 사진&#10;&#10;매우 높은 신뢰도로 생성된 설명">
            <a:extLst>
              <a:ext uri="{FF2B5EF4-FFF2-40B4-BE49-F238E27FC236}">
                <a16:creationId xmlns:a16="http://schemas.microsoft.com/office/drawing/2014/main" id="{2F559BAB-C126-47BB-8397-F8DEF4D3C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686" y="1219194"/>
            <a:ext cx="2445392" cy="2445392"/>
          </a:xfrm>
          <a:prstGeom prst="rect">
            <a:avLst/>
          </a:prstGeom>
        </p:spPr>
      </p:pic>
      <p:pic>
        <p:nvPicPr>
          <p:cNvPr id="9" name="그림 8" descr="사람, 여자, 의류, 착용이(가) 표시된 사진&#10;&#10;높은 신뢰도로 생성된 설명">
            <a:extLst>
              <a:ext uri="{FF2B5EF4-FFF2-40B4-BE49-F238E27FC236}">
                <a16:creationId xmlns:a16="http://schemas.microsoft.com/office/drawing/2014/main" id="{23F9D1B2-8E85-4018-9B9C-F1BDA2423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685" y="1219195"/>
            <a:ext cx="2445391" cy="2445391"/>
          </a:xfrm>
          <a:prstGeom prst="rect">
            <a:avLst/>
          </a:prstGeom>
        </p:spPr>
      </p:pic>
      <p:sp>
        <p:nvSpPr>
          <p:cNvPr id="14" name="TextBox 13">
            <a:extLst>
              <a:ext uri="{FF2B5EF4-FFF2-40B4-BE49-F238E27FC236}">
                <a16:creationId xmlns:a16="http://schemas.microsoft.com/office/drawing/2014/main" id="{7F698D39-4C9F-4E00-B688-EDD8D18CAAD7}"/>
              </a:ext>
            </a:extLst>
          </p:cNvPr>
          <p:cNvSpPr txBox="1"/>
          <p:nvPr/>
        </p:nvSpPr>
        <p:spPr>
          <a:xfrm>
            <a:off x="4514327" y="3646433"/>
            <a:ext cx="2885016" cy="369332"/>
          </a:xfrm>
          <a:prstGeom prst="rect">
            <a:avLst/>
          </a:prstGeom>
          <a:noFill/>
        </p:spPr>
        <p:txBody>
          <a:bodyPr wrap="square" rtlCol="0">
            <a:spAutoFit/>
          </a:bodyPr>
          <a:lstStyle/>
          <a:p>
            <a:r>
              <a:rPr lang="en-US" altLang="ko-KR" dirty="0"/>
              <a:t>rotated 45°</a:t>
            </a:r>
            <a:endParaRPr lang="ko-KR" altLang="en-US" dirty="0"/>
          </a:p>
        </p:txBody>
      </p:sp>
      <p:sp>
        <p:nvSpPr>
          <p:cNvPr id="15" name="TextBox 14">
            <a:extLst>
              <a:ext uri="{FF2B5EF4-FFF2-40B4-BE49-F238E27FC236}">
                <a16:creationId xmlns:a16="http://schemas.microsoft.com/office/drawing/2014/main" id="{89E0A61F-AAB9-47EB-A202-FED8A5B1139D}"/>
              </a:ext>
            </a:extLst>
          </p:cNvPr>
          <p:cNvSpPr txBox="1"/>
          <p:nvPr/>
        </p:nvSpPr>
        <p:spPr>
          <a:xfrm>
            <a:off x="7638741" y="3639781"/>
            <a:ext cx="2885016" cy="369332"/>
          </a:xfrm>
          <a:prstGeom prst="rect">
            <a:avLst/>
          </a:prstGeom>
          <a:noFill/>
        </p:spPr>
        <p:txBody>
          <a:bodyPr wrap="square" rtlCol="0">
            <a:spAutoFit/>
          </a:bodyPr>
          <a:lstStyle/>
          <a:p>
            <a:r>
              <a:rPr lang="en-US" altLang="ko-KR" dirty="0"/>
              <a:t>rotated 90°</a:t>
            </a:r>
            <a:endParaRPr lang="ko-KR" altLang="en-US" dirty="0"/>
          </a:p>
        </p:txBody>
      </p:sp>
      <p:sp>
        <p:nvSpPr>
          <p:cNvPr id="16" name="TextBox 15">
            <a:extLst>
              <a:ext uri="{FF2B5EF4-FFF2-40B4-BE49-F238E27FC236}">
                <a16:creationId xmlns:a16="http://schemas.microsoft.com/office/drawing/2014/main" id="{41F15A9F-1207-4313-B0F4-A12336BED69B}"/>
              </a:ext>
            </a:extLst>
          </p:cNvPr>
          <p:cNvSpPr txBox="1"/>
          <p:nvPr/>
        </p:nvSpPr>
        <p:spPr>
          <a:xfrm>
            <a:off x="1061512" y="3639781"/>
            <a:ext cx="2885016" cy="369332"/>
          </a:xfrm>
          <a:prstGeom prst="rect">
            <a:avLst/>
          </a:prstGeom>
          <a:noFill/>
        </p:spPr>
        <p:txBody>
          <a:bodyPr wrap="square" rtlCol="0">
            <a:spAutoFit/>
          </a:bodyPr>
          <a:lstStyle/>
          <a:p>
            <a:r>
              <a:rPr lang="en-US" altLang="ko-KR" dirty="0"/>
              <a:t>Original image </a:t>
            </a:r>
            <a:endParaRPr lang="ko-KR" altLang="en-US" dirty="0"/>
          </a:p>
        </p:txBody>
      </p:sp>
      <p:pic>
        <p:nvPicPr>
          <p:cNvPr id="18" name="그림 17" descr="사람, 하얀색, 건물이(가) 표시된 사진&#10;&#10;높은 신뢰도로 생성된 설명">
            <a:extLst>
              <a:ext uri="{FF2B5EF4-FFF2-40B4-BE49-F238E27FC236}">
                <a16:creationId xmlns:a16="http://schemas.microsoft.com/office/drawing/2014/main" id="{F467A0FE-A27B-41A1-9C90-33299B3CF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377" y="4038767"/>
            <a:ext cx="2438400" cy="2438400"/>
          </a:xfrm>
          <a:prstGeom prst="rect">
            <a:avLst/>
          </a:prstGeom>
        </p:spPr>
      </p:pic>
      <p:sp>
        <p:nvSpPr>
          <p:cNvPr id="19" name="TextBox 18">
            <a:extLst>
              <a:ext uri="{FF2B5EF4-FFF2-40B4-BE49-F238E27FC236}">
                <a16:creationId xmlns:a16="http://schemas.microsoft.com/office/drawing/2014/main" id="{DCF1F07E-10BF-40F0-BB2F-D18008B8CB88}"/>
              </a:ext>
            </a:extLst>
          </p:cNvPr>
          <p:cNvSpPr txBox="1"/>
          <p:nvPr/>
        </p:nvSpPr>
        <p:spPr>
          <a:xfrm>
            <a:off x="4294959" y="6472659"/>
            <a:ext cx="2885016" cy="369332"/>
          </a:xfrm>
          <a:prstGeom prst="rect">
            <a:avLst/>
          </a:prstGeom>
          <a:noFill/>
        </p:spPr>
        <p:txBody>
          <a:bodyPr wrap="square" rtlCol="0">
            <a:spAutoFit/>
          </a:bodyPr>
          <a:lstStyle/>
          <a:p>
            <a:r>
              <a:rPr lang="en-US" altLang="ko-KR" dirty="0"/>
              <a:t>rotated 270°</a:t>
            </a:r>
            <a:endParaRPr lang="ko-KR" altLang="en-US" dirty="0"/>
          </a:p>
        </p:txBody>
      </p:sp>
      <p:pic>
        <p:nvPicPr>
          <p:cNvPr id="21" name="그림 20" descr="사람, 테이블, 실내, 앉아있는이(가) 표시된 사진&#10;&#10;높은 신뢰도로 생성된 설명">
            <a:extLst>
              <a:ext uri="{FF2B5EF4-FFF2-40B4-BE49-F238E27FC236}">
                <a16:creationId xmlns:a16="http://schemas.microsoft.com/office/drawing/2014/main" id="{4FE5BC70-CB1B-4C8A-9DD3-93D609EC22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683" y="4027266"/>
            <a:ext cx="2445393" cy="2445393"/>
          </a:xfrm>
          <a:prstGeom prst="rect">
            <a:avLst/>
          </a:prstGeom>
        </p:spPr>
      </p:pic>
      <p:sp>
        <p:nvSpPr>
          <p:cNvPr id="22" name="TextBox 21">
            <a:extLst>
              <a:ext uri="{FF2B5EF4-FFF2-40B4-BE49-F238E27FC236}">
                <a16:creationId xmlns:a16="http://schemas.microsoft.com/office/drawing/2014/main" id="{DD4E969B-3BDA-4DA5-9C30-06D70DF50A3A}"/>
              </a:ext>
            </a:extLst>
          </p:cNvPr>
          <p:cNvSpPr txBox="1"/>
          <p:nvPr/>
        </p:nvSpPr>
        <p:spPr>
          <a:xfrm>
            <a:off x="1061512" y="6472659"/>
            <a:ext cx="2885016" cy="369332"/>
          </a:xfrm>
          <a:prstGeom prst="rect">
            <a:avLst/>
          </a:prstGeom>
          <a:noFill/>
        </p:spPr>
        <p:txBody>
          <a:bodyPr wrap="square" rtlCol="0">
            <a:spAutoFit/>
          </a:bodyPr>
          <a:lstStyle/>
          <a:p>
            <a:r>
              <a:rPr lang="en-US" altLang="ko-KR" dirty="0"/>
              <a:t>rotated 180°</a:t>
            </a:r>
            <a:endParaRPr lang="ko-KR" altLang="en-US" dirty="0"/>
          </a:p>
        </p:txBody>
      </p:sp>
      <p:pic>
        <p:nvPicPr>
          <p:cNvPr id="24" name="그림 23" descr="사람, 여자, 의류, 벽이(가) 표시된 사진&#10;&#10;매우 높은 신뢰도로 생성된 설명">
            <a:extLst>
              <a:ext uri="{FF2B5EF4-FFF2-40B4-BE49-F238E27FC236}">
                <a16:creationId xmlns:a16="http://schemas.microsoft.com/office/drawing/2014/main" id="{BD8707E5-351E-4223-9D0B-99D219E4B9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334" y="1207693"/>
            <a:ext cx="2438740" cy="2438740"/>
          </a:xfrm>
          <a:prstGeom prst="rect">
            <a:avLst/>
          </a:prstGeom>
        </p:spPr>
      </p:pic>
      <p:sp>
        <p:nvSpPr>
          <p:cNvPr id="3" name="날짜 개체 틀 2">
            <a:extLst>
              <a:ext uri="{FF2B5EF4-FFF2-40B4-BE49-F238E27FC236}">
                <a16:creationId xmlns:a16="http://schemas.microsoft.com/office/drawing/2014/main" id="{222C9D9A-6D97-4FAE-B35B-51BD3852E295}"/>
              </a:ext>
            </a:extLst>
          </p:cNvPr>
          <p:cNvSpPr>
            <a:spLocks noGrp="1"/>
          </p:cNvSpPr>
          <p:nvPr>
            <p:ph type="dt" sz="half" idx="10"/>
          </p:nvPr>
        </p:nvSpPr>
        <p:spPr/>
        <p:txBody>
          <a:bodyPr/>
          <a:lstStyle/>
          <a:p>
            <a:fld id="{37A46995-FAAC-4E6F-B22D-7FF5B4129461}"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3F2A4FC1-E0E6-4C8A-BF65-4E9E4504DB1E}"/>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564390B6-49A9-400F-A646-D269BA8F587C}"/>
              </a:ext>
            </a:extLst>
          </p:cNvPr>
          <p:cNvSpPr>
            <a:spLocks noGrp="1"/>
          </p:cNvSpPr>
          <p:nvPr>
            <p:ph type="sldNum" sz="quarter" idx="12"/>
          </p:nvPr>
        </p:nvSpPr>
        <p:spPr/>
        <p:txBody>
          <a:bodyPr/>
          <a:lstStyle/>
          <a:p>
            <a:fld id="{6A6EDE03-B16B-4B88-B2FE-F741EB15D69B}" type="slidenum">
              <a:rPr lang="ko-KR" altLang="en-US" smtClean="0"/>
              <a:t>12</a:t>
            </a:fld>
            <a:endParaRPr lang="ko-KR" altLang="en-US"/>
          </a:p>
        </p:txBody>
      </p:sp>
    </p:spTree>
    <p:extLst>
      <p:ext uri="{BB962C8B-B14F-4D97-AF65-F5344CB8AC3E}">
        <p14:creationId xmlns:p14="http://schemas.microsoft.com/office/powerpoint/2010/main" val="91618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0221BD-8CA9-4936-BE46-6C7CA21635DB}"/>
              </a:ext>
            </a:extLst>
          </p:cNvPr>
          <p:cNvSpPr>
            <a:spLocks noGrp="1"/>
          </p:cNvSpPr>
          <p:nvPr>
            <p:ph type="title"/>
          </p:nvPr>
        </p:nvSpPr>
        <p:spPr/>
        <p:txBody>
          <a:bodyPr/>
          <a:lstStyle/>
          <a:p>
            <a:r>
              <a:rPr lang="en-US" altLang="ko-KR" dirty="0"/>
              <a:t>Result(2) - Rotation</a:t>
            </a:r>
            <a:endParaRPr lang="ko-KR" altLang="en-US" dirty="0"/>
          </a:p>
        </p:txBody>
      </p:sp>
      <p:pic>
        <p:nvPicPr>
          <p:cNvPr id="6" name="그림 5" descr="사진, 의류, 사람, 쥐고있는이(가) 표시된 사진&#10;&#10;매우 높은 신뢰도로 생성된 설명">
            <a:extLst>
              <a:ext uri="{FF2B5EF4-FFF2-40B4-BE49-F238E27FC236}">
                <a16:creationId xmlns:a16="http://schemas.microsoft.com/office/drawing/2014/main" id="{EBC39098-F3E5-479E-B6FE-2BE866E41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004" y="1270000"/>
            <a:ext cx="2445393" cy="2445393"/>
          </a:xfrm>
          <a:prstGeom prst="rect">
            <a:avLst/>
          </a:prstGeom>
        </p:spPr>
      </p:pic>
      <p:pic>
        <p:nvPicPr>
          <p:cNvPr id="8" name="그림 7" descr="사람, 여자, 화면, 사진이(가) 표시된 사진&#10;&#10;높은 신뢰도로 생성된 설명">
            <a:extLst>
              <a:ext uri="{FF2B5EF4-FFF2-40B4-BE49-F238E27FC236}">
                <a16:creationId xmlns:a16="http://schemas.microsoft.com/office/drawing/2014/main" id="{3ACDCDF2-57CE-4B60-923B-F75745B22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869" y="1270000"/>
            <a:ext cx="2445393" cy="2445393"/>
          </a:xfrm>
          <a:prstGeom prst="rect">
            <a:avLst/>
          </a:prstGeom>
        </p:spPr>
      </p:pic>
      <p:pic>
        <p:nvPicPr>
          <p:cNvPr id="10" name="그림 9">
            <a:extLst>
              <a:ext uri="{FF2B5EF4-FFF2-40B4-BE49-F238E27FC236}">
                <a16:creationId xmlns:a16="http://schemas.microsoft.com/office/drawing/2014/main" id="{491DA69E-9EB7-4766-AE33-2DE0E13C5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734" y="1269999"/>
            <a:ext cx="2445393" cy="2445393"/>
          </a:xfrm>
          <a:prstGeom prst="rect">
            <a:avLst/>
          </a:prstGeom>
        </p:spPr>
      </p:pic>
      <p:pic>
        <p:nvPicPr>
          <p:cNvPr id="12" name="그림 11">
            <a:extLst>
              <a:ext uri="{FF2B5EF4-FFF2-40B4-BE49-F238E27FC236}">
                <a16:creationId xmlns:a16="http://schemas.microsoft.com/office/drawing/2014/main" id="{47F52EEF-641B-4790-A64C-F6BB76DABB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472" y="4097338"/>
            <a:ext cx="2447925" cy="2447925"/>
          </a:xfrm>
          <a:prstGeom prst="rect">
            <a:avLst/>
          </a:prstGeom>
        </p:spPr>
      </p:pic>
      <p:sp>
        <p:nvSpPr>
          <p:cNvPr id="13" name="TextBox 12">
            <a:extLst>
              <a:ext uri="{FF2B5EF4-FFF2-40B4-BE49-F238E27FC236}">
                <a16:creationId xmlns:a16="http://schemas.microsoft.com/office/drawing/2014/main" id="{8115560D-77BF-455A-AFB5-315A71683CEA}"/>
              </a:ext>
            </a:extLst>
          </p:cNvPr>
          <p:cNvSpPr txBox="1"/>
          <p:nvPr/>
        </p:nvSpPr>
        <p:spPr>
          <a:xfrm>
            <a:off x="677334" y="3642064"/>
            <a:ext cx="2885016" cy="369332"/>
          </a:xfrm>
          <a:prstGeom prst="rect">
            <a:avLst/>
          </a:prstGeom>
          <a:noFill/>
        </p:spPr>
        <p:txBody>
          <a:bodyPr wrap="square" rtlCol="0">
            <a:spAutoFit/>
          </a:bodyPr>
          <a:lstStyle/>
          <a:p>
            <a:r>
              <a:rPr lang="en-US" altLang="ko-KR" dirty="0"/>
              <a:t>Original image </a:t>
            </a:r>
            <a:endParaRPr lang="ko-KR" altLang="en-US" dirty="0"/>
          </a:p>
        </p:txBody>
      </p:sp>
      <p:sp>
        <p:nvSpPr>
          <p:cNvPr id="15" name="TextBox 14">
            <a:extLst>
              <a:ext uri="{FF2B5EF4-FFF2-40B4-BE49-F238E27FC236}">
                <a16:creationId xmlns:a16="http://schemas.microsoft.com/office/drawing/2014/main" id="{5D5BEDF6-2FA2-4EC9-B32F-3DF2E076B123}"/>
              </a:ext>
            </a:extLst>
          </p:cNvPr>
          <p:cNvSpPr txBox="1"/>
          <p:nvPr/>
        </p:nvSpPr>
        <p:spPr>
          <a:xfrm>
            <a:off x="3465869" y="3698420"/>
            <a:ext cx="2885016" cy="369332"/>
          </a:xfrm>
          <a:prstGeom prst="rect">
            <a:avLst/>
          </a:prstGeom>
          <a:noFill/>
        </p:spPr>
        <p:txBody>
          <a:bodyPr wrap="square" rtlCol="0">
            <a:spAutoFit/>
          </a:bodyPr>
          <a:lstStyle/>
          <a:p>
            <a:r>
              <a:rPr lang="en-US" altLang="ko-KR" dirty="0"/>
              <a:t>rotated 10°</a:t>
            </a:r>
            <a:endParaRPr lang="ko-KR" altLang="en-US" dirty="0"/>
          </a:p>
        </p:txBody>
      </p:sp>
      <p:sp>
        <p:nvSpPr>
          <p:cNvPr id="16" name="TextBox 15">
            <a:extLst>
              <a:ext uri="{FF2B5EF4-FFF2-40B4-BE49-F238E27FC236}">
                <a16:creationId xmlns:a16="http://schemas.microsoft.com/office/drawing/2014/main" id="{CE77C62C-A3AB-4CCA-A096-8292DAAC67E7}"/>
              </a:ext>
            </a:extLst>
          </p:cNvPr>
          <p:cNvSpPr txBox="1"/>
          <p:nvPr/>
        </p:nvSpPr>
        <p:spPr>
          <a:xfrm>
            <a:off x="6096000" y="3754776"/>
            <a:ext cx="2885016" cy="369332"/>
          </a:xfrm>
          <a:prstGeom prst="rect">
            <a:avLst/>
          </a:prstGeom>
          <a:noFill/>
        </p:spPr>
        <p:txBody>
          <a:bodyPr wrap="square" rtlCol="0">
            <a:spAutoFit/>
          </a:bodyPr>
          <a:lstStyle/>
          <a:p>
            <a:r>
              <a:rPr lang="en-US" altLang="ko-KR" dirty="0"/>
              <a:t>rotated 25°</a:t>
            </a:r>
            <a:endParaRPr lang="ko-KR" altLang="en-US" dirty="0"/>
          </a:p>
        </p:txBody>
      </p:sp>
      <p:sp>
        <p:nvSpPr>
          <p:cNvPr id="17" name="TextBox 16">
            <a:extLst>
              <a:ext uri="{FF2B5EF4-FFF2-40B4-BE49-F238E27FC236}">
                <a16:creationId xmlns:a16="http://schemas.microsoft.com/office/drawing/2014/main" id="{6079B5D8-75FF-4149-A224-E0AE597F0EB1}"/>
              </a:ext>
            </a:extLst>
          </p:cNvPr>
          <p:cNvSpPr txBox="1"/>
          <p:nvPr/>
        </p:nvSpPr>
        <p:spPr>
          <a:xfrm>
            <a:off x="677334" y="6488668"/>
            <a:ext cx="2885016" cy="369332"/>
          </a:xfrm>
          <a:prstGeom prst="rect">
            <a:avLst/>
          </a:prstGeom>
          <a:noFill/>
        </p:spPr>
        <p:txBody>
          <a:bodyPr wrap="square" rtlCol="0">
            <a:spAutoFit/>
          </a:bodyPr>
          <a:lstStyle/>
          <a:p>
            <a:r>
              <a:rPr lang="en-US" altLang="ko-KR" dirty="0"/>
              <a:t>rotated 45°</a:t>
            </a:r>
            <a:endParaRPr lang="ko-KR" altLang="en-US" dirty="0"/>
          </a:p>
        </p:txBody>
      </p:sp>
      <p:pic>
        <p:nvPicPr>
          <p:cNvPr id="19" name="그림 18">
            <a:extLst>
              <a:ext uri="{FF2B5EF4-FFF2-40B4-BE49-F238E27FC236}">
                <a16:creationId xmlns:a16="http://schemas.microsoft.com/office/drawing/2014/main" id="{0029582C-DDAB-404D-BF65-15135B361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3337" y="4097099"/>
            <a:ext cx="2447925" cy="2447925"/>
          </a:xfrm>
          <a:prstGeom prst="rect">
            <a:avLst/>
          </a:prstGeom>
        </p:spPr>
      </p:pic>
      <p:sp>
        <p:nvSpPr>
          <p:cNvPr id="20" name="TextBox 19">
            <a:extLst>
              <a:ext uri="{FF2B5EF4-FFF2-40B4-BE49-F238E27FC236}">
                <a16:creationId xmlns:a16="http://schemas.microsoft.com/office/drawing/2014/main" id="{6C9E8AAF-EEC9-4245-BFC7-73A7DA9F7D9A}"/>
              </a:ext>
            </a:extLst>
          </p:cNvPr>
          <p:cNvSpPr txBox="1"/>
          <p:nvPr/>
        </p:nvSpPr>
        <p:spPr>
          <a:xfrm>
            <a:off x="3395724" y="6497715"/>
            <a:ext cx="2885016" cy="369332"/>
          </a:xfrm>
          <a:prstGeom prst="rect">
            <a:avLst/>
          </a:prstGeom>
          <a:noFill/>
        </p:spPr>
        <p:txBody>
          <a:bodyPr wrap="square" rtlCol="0">
            <a:spAutoFit/>
          </a:bodyPr>
          <a:lstStyle/>
          <a:p>
            <a:r>
              <a:rPr lang="en-US" altLang="ko-KR" dirty="0"/>
              <a:t>rotated 135°</a:t>
            </a:r>
            <a:endParaRPr lang="ko-KR" altLang="en-US" dirty="0"/>
          </a:p>
        </p:txBody>
      </p:sp>
      <p:pic>
        <p:nvPicPr>
          <p:cNvPr id="22" name="그림 21" descr="사람이(가) 표시된 사진&#10;&#10;높은 신뢰도로 생성된 설명">
            <a:extLst>
              <a:ext uri="{FF2B5EF4-FFF2-40B4-BE49-F238E27FC236}">
                <a16:creationId xmlns:a16="http://schemas.microsoft.com/office/drawing/2014/main" id="{984B880F-1216-4CFC-B5A8-547D61CD24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2202" y="4097099"/>
            <a:ext cx="2447925" cy="2447925"/>
          </a:xfrm>
          <a:prstGeom prst="rect">
            <a:avLst/>
          </a:prstGeom>
        </p:spPr>
      </p:pic>
      <p:sp>
        <p:nvSpPr>
          <p:cNvPr id="23" name="TextBox 22">
            <a:extLst>
              <a:ext uri="{FF2B5EF4-FFF2-40B4-BE49-F238E27FC236}">
                <a16:creationId xmlns:a16="http://schemas.microsoft.com/office/drawing/2014/main" id="{76E07763-B954-450E-BB13-B0D276AC015E}"/>
              </a:ext>
            </a:extLst>
          </p:cNvPr>
          <p:cNvSpPr txBox="1"/>
          <p:nvPr/>
        </p:nvSpPr>
        <p:spPr>
          <a:xfrm>
            <a:off x="6172202" y="6528867"/>
            <a:ext cx="2885016" cy="369332"/>
          </a:xfrm>
          <a:prstGeom prst="rect">
            <a:avLst/>
          </a:prstGeom>
          <a:noFill/>
        </p:spPr>
        <p:txBody>
          <a:bodyPr wrap="square" rtlCol="0">
            <a:spAutoFit/>
          </a:bodyPr>
          <a:lstStyle/>
          <a:p>
            <a:r>
              <a:rPr lang="en-US" altLang="ko-KR" dirty="0"/>
              <a:t>rotated 225°</a:t>
            </a:r>
            <a:endParaRPr lang="ko-KR" altLang="en-US" dirty="0"/>
          </a:p>
        </p:txBody>
      </p:sp>
      <p:sp>
        <p:nvSpPr>
          <p:cNvPr id="3" name="날짜 개체 틀 2">
            <a:extLst>
              <a:ext uri="{FF2B5EF4-FFF2-40B4-BE49-F238E27FC236}">
                <a16:creationId xmlns:a16="http://schemas.microsoft.com/office/drawing/2014/main" id="{FAA8D65D-34FB-4707-93EC-799C43B7BDF6}"/>
              </a:ext>
            </a:extLst>
          </p:cNvPr>
          <p:cNvSpPr>
            <a:spLocks noGrp="1"/>
          </p:cNvSpPr>
          <p:nvPr>
            <p:ph type="dt" sz="half" idx="10"/>
          </p:nvPr>
        </p:nvSpPr>
        <p:spPr/>
        <p:txBody>
          <a:bodyPr/>
          <a:lstStyle/>
          <a:p>
            <a:fld id="{131D467B-8382-4FEE-90C4-1D318EF85284}"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5F01FA24-2EBB-4F82-BB0F-24AEAE62A361}"/>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8BF1E3BF-6EF9-443C-8917-C552587A2D55}"/>
              </a:ext>
            </a:extLst>
          </p:cNvPr>
          <p:cNvSpPr>
            <a:spLocks noGrp="1"/>
          </p:cNvSpPr>
          <p:nvPr>
            <p:ph type="sldNum" sz="quarter" idx="12"/>
          </p:nvPr>
        </p:nvSpPr>
        <p:spPr/>
        <p:txBody>
          <a:bodyPr/>
          <a:lstStyle/>
          <a:p>
            <a:fld id="{6A6EDE03-B16B-4B88-B2FE-F741EB15D69B}" type="slidenum">
              <a:rPr lang="ko-KR" altLang="en-US" smtClean="0"/>
              <a:t>13</a:t>
            </a:fld>
            <a:endParaRPr lang="ko-KR" altLang="en-US"/>
          </a:p>
        </p:txBody>
      </p:sp>
    </p:spTree>
    <p:extLst>
      <p:ext uri="{BB962C8B-B14F-4D97-AF65-F5344CB8AC3E}">
        <p14:creationId xmlns:p14="http://schemas.microsoft.com/office/powerpoint/2010/main" val="222962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D1525D-EE8E-4EEE-92D1-DDCF748170AD}"/>
              </a:ext>
            </a:extLst>
          </p:cNvPr>
          <p:cNvSpPr>
            <a:spLocks noGrp="1"/>
          </p:cNvSpPr>
          <p:nvPr>
            <p:ph type="title"/>
          </p:nvPr>
        </p:nvSpPr>
        <p:spPr/>
        <p:txBody>
          <a:bodyPr/>
          <a:lstStyle/>
          <a:p>
            <a:r>
              <a:rPr lang="en-US" altLang="ko-KR" dirty="0"/>
              <a:t>Result(3) - Translation</a:t>
            </a:r>
            <a:endParaRPr lang="ko-KR" altLang="en-US" dirty="0"/>
          </a:p>
        </p:txBody>
      </p:sp>
      <p:pic>
        <p:nvPicPr>
          <p:cNvPr id="15" name="그림 14" descr="사람, 여자, 의류, 머리장식이(가) 표시된 사진&#10;&#10;매우 높은 신뢰도로 생성된 설명">
            <a:extLst>
              <a:ext uri="{FF2B5EF4-FFF2-40B4-BE49-F238E27FC236}">
                <a16:creationId xmlns:a16="http://schemas.microsoft.com/office/drawing/2014/main" id="{20FF8249-DD4D-4E54-B706-A1C0DFB3F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482" y="2385062"/>
            <a:ext cx="2438740" cy="2438740"/>
          </a:xfrm>
          <a:prstGeom prst="rect">
            <a:avLst/>
          </a:prstGeom>
        </p:spPr>
      </p:pic>
      <p:pic>
        <p:nvPicPr>
          <p:cNvPr id="16" name="그림 15" descr="사람, 여자, 의류, 벽이(가) 표시된 사진&#10;&#10;매우 높은 신뢰도로 생성된 설명">
            <a:extLst>
              <a:ext uri="{FF2B5EF4-FFF2-40B4-BE49-F238E27FC236}">
                <a16:creationId xmlns:a16="http://schemas.microsoft.com/office/drawing/2014/main" id="{B3ECF823-2E7A-4E18-B7E1-3A861B8CC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2385062"/>
            <a:ext cx="2438740" cy="2438740"/>
          </a:xfrm>
          <a:prstGeom prst="rect">
            <a:avLst/>
          </a:prstGeom>
        </p:spPr>
      </p:pic>
      <p:pic>
        <p:nvPicPr>
          <p:cNvPr id="18" name="그림 17" descr="사람, 머리장식, 의류, 여자이(가) 표시된 사진&#10;&#10;매우 높은 신뢰도로 생성된 설명">
            <a:extLst>
              <a:ext uri="{FF2B5EF4-FFF2-40B4-BE49-F238E27FC236}">
                <a16:creationId xmlns:a16="http://schemas.microsoft.com/office/drawing/2014/main" id="{D18664D7-4F79-42E3-A747-BF49C201C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630" y="2385062"/>
            <a:ext cx="2438740" cy="2438740"/>
          </a:xfrm>
          <a:prstGeom prst="rect">
            <a:avLst/>
          </a:prstGeom>
        </p:spPr>
      </p:pic>
      <p:sp>
        <p:nvSpPr>
          <p:cNvPr id="19" name="TextBox 18">
            <a:extLst>
              <a:ext uri="{FF2B5EF4-FFF2-40B4-BE49-F238E27FC236}">
                <a16:creationId xmlns:a16="http://schemas.microsoft.com/office/drawing/2014/main" id="{E3062504-1998-498A-ADE2-1C9E580C6EC3}"/>
              </a:ext>
            </a:extLst>
          </p:cNvPr>
          <p:cNvSpPr txBox="1"/>
          <p:nvPr/>
        </p:nvSpPr>
        <p:spPr>
          <a:xfrm>
            <a:off x="652710" y="4909132"/>
            <a:ext cx="2463364" cy="369332"/>
          </a:xfrm>
          <a:prstGeom prst="rect">
            <a:avLst/>
          </a:prstGeom>
          <a:noFill/>
        </p:spPr>
        <p:txBody>
          <a:bodyPr wrap="square" rtlCol="0">
            <a:spAutoFit/>
          </a:bodyPr>
          <a:lstStyle/>
          <a:p>
            <a:pPr algn="ctr"/>
            <a:r>
              <a:rPr lang="en-US" altLang="ko-KR" dirty="0"/>
              <a:t>Original image </a:t>
            </a:r>
            <a:endParaRPr lang="ko-KR" altLang="en-US" dirty="0"/>
          </a:p>
        </p:txBody>
      </p:sp>
      <p:sp>
        <p:nvSpPr>
          <p:cNvPr id="20" name="TextBox 19">
            <a:extLst>
              <a:ext uri="{FF2B5EF4-FFF2-40B4-BE49-F238E27FC236}">
                <a16:creationId xmlns:a16="http://schemas.microsoft.com/office/drawing/2014/main" id="{829F6217-4BB2-464E-8D98-1113ED42FC8A}"/>
              </a:ext>
            </a:extLst>
          </p:cNvPr>
          <p:cNvSpPr txBox="1"/>
          <p:nvPr/>
        </p:nvSpPr>
        <p:spPr>
          <a:xfrm>
            <a:off x="3571482" y="4927600"/>
            <a:ext cx="2438740" cy="646331"/>
          </a:xfrm>
          <a:prstGeom prst="rect">
            <a:avLst/>
          </a:prstGeom>
          <a:noFill/>
        </p:spPr>
        <p:txBody>
          <a:bodyPr wrap="square" rtlCol="0">
            <a:spAutoFit/>
          </a:bodyPr>
          <a:lstStyle/>
          <a:p>
            <a:pPr algn="ctr"/>
            <a:r>
              <a:rPr lang="en-US" altLang="ko-KR" dirty="0"/>
              <a:t>Translated Image</a:t>
            </a:r>
          </a:p>
          <a:p>
            <a:pPr algn="ctr"/>
            <a:r>
              <a:rPr lang="en-US" altLang="ko-KR" dirty="0"/>
              <a:t>(</a:t>
            </a:r>
            <a:r>
              <a:rPr lang="en-US" altLang="ko-KR" dirty="0" err="1"/>
              <a:t>t</a:t>
            </a:r>
            <a:r>
              <a:rPr lang="en-US" altLang="ko-KR" baseline="-25000" dirty="0" err="1"/>
              <a:t>x</a:t>
            </a:r>
            <a:r>
              <a:rPr lang="en-US" altLang="ko-KR" dirty="0"/>
              <a:t> =30, </a:t>
            </a:r>
            <a:r>
              <a:rPr lang="en-US" altLang="ko-KR" dirty="0" err="1"/>
              <a:t>t</a:t>
            </a:r>
            <a:r>
              <a:rPr lang="en-US" altLang="ko-KR" baseline="-25000" dirty="0" err="1"/>
              <a:t>x</a:t>
            </a:r>
            <a:r>
              <a:rPr lang="en-US" altLang="ko-KR" dirty="0"/>
              <a:t> = 50)</a:t>
            </a:r>
            <a:endParaRPr lang="ko-KR" altLang="en-US" dirty="0"/>
          </a:p>
        </p:txBody>
      </p:sp>
      <p:sp>
        <p:nvSpPr>
          <p:cNvPr id="21" name="TextBox 20">
            <a:extLst>
              <a:ext uri="{FF2B5EF4-FFF2-40B4-BE49-F238E27FC236}">
                <a16:creationId xmlns:a16="http://schemas.microsoft.com/office/drawing/2014/main" id="{9FEA447E-C5CD-4DA2-821C-87B3313C2718}"/>
              </a:ext>
            </a:extLst>
          </p:cNvPr>
          <p:cNvSpPr txBox="1"/>
          <p:nvPr/>
        </p:nvSpPr>
        <p:spPr>
          <a:xfrm>
            <a:off x="6465628" y="4927601"/>
            <a:ext cx="2438741" cy="646331"/>
          </a:xfrm>
          <a:prstGeom prst="rect">
            <a:avLst/>
          </a:prstGeom>
          <a:noFill/>
        </p:spPr>
        <p:txBody>
          <a:bodyPr wrap="square" rtlCol="0">
            <a:spAutoFit/>
          </a:bodyPr>
          <a:lstStyle/>
          <a:p>
            <a:pPr algn="ctr"/>
            <a:r>
              <a:rPr lang="en-US" altLang="ko-KR" dirty="0"/>
              <a:t>Translated Image</a:t>
            </a:r>
          </a:p>
          <a:p>
            <a:pPr algn="ctr"/>
            <a:r>
              <a:rPr lang="en-US" altLang="ko-KR" dirty="0"/>
              <a:t>(</a:t>
            </a:r>
            <a:r>
              <a:rPr lang="en-US" altLang="ko-KR" dirty="0" err="1"/>
              <a:t>t</a:t>
            </a:r>
            <a:r>
              <a:rPr lang="en-US" altLang="ko-KR" baseline="-25000" dirty="0" err="1"/>
              <a:t>x</a:t>
            </a:r>
            <a:r>
              <a:rPr lang="en-US" altLang="ko-KR" dirty="0"/>
              <a:t> =-50, </a:t>
            </a:r>
            <a:r>
              <a:rPr lang="en-US" altLang="ko-KR" dirty="0" err="1"/>
              <a:t>t</a:t>
            </a:r>
            <a:r>
              <a:rPr lang="en-US" altLang="ko-KR" baseline="-25000" dirty="0" err="1"/>
              <a:t>x</a:t>
            </a:r>
            <a:r>
              <a:rPr lang="en-US" altLang="ko-KR" dirty="0"/>
              <a:t> = -30)</a:t>
            </a:r>
            <a:endParaRPr lang="ko-KR" altLang="en-US" dirty="0"/>
          </a:p>
        </p:txBody>
      </p:sp>
      <p:sp>
        <p:nvSpPr>
          <p:cNvPr id="3" name="날짜 개체 틀 2">
            <a:extLst>
              <a:ext uri="{FF2B5EF4-FFF2-40B4-BE49-F238E27FC236}">
                <a16:creationId xmlns:a16="http://schemas.microsoft.com/office/drawing/2014/main" id="{7F1D8FC7-18AD-4CC4-AECA-32FE5F4E79C3}"/>
              </a:ext>
            </a:extLst>
          </p:cNvPr>
          <p:cNvSpPr>
            <a:spLocks noGrp="1"/>
          </p:cNvSpPr>
          <p:nvPr>
            <p:ph type="dt" sz="half" idx="10"/>
          </p:nvPr>
        </p:nvSpPr>
        <p:spPr/>
        <p:txBody>
          <a:bodyPr/>
          <a:lstStyle/>
          <a:p>
            <a:fld id="{FBE28126-EA6F-447A-A1A0-BD85C721E08A}"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55C75DBF-1D15-4F7B-A381-6D8A54C0EFDF}"/>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988A0EF3-F102-4598-A7A4-A6F608F329AA}"/>
              </a:ext>
            </a:extLst>
          </p:cNvPr>
          <p:cNvSpPr>
            <a:spLocks noGrp="1"/>
          </p:cNvSpPr>
          <p:nvPr>
            <p:ph type="sldNum" sz="quarter" idx="12"/>
          </p:nvPr>
        </p:nvSpPr>
        <p:spPr/>
        <p:txBody>
          <a:bodyPr/>
          <a:lstStyle/>
          <a:p>
            <a:fld id="{6A6EDE03-B16B-4B88-B2FE-F741EB15D69B}" type="slidenum">
              <a:rPr lang="ko-KR" altLang="en-US" smtClean="0"/>
              <a:t>14</a:t>
            </a:fld>
            <a:endParaRPr lang="ko-KR" altLang="en-US"/>
          </a:p>
        </p:txBody>
      </p:sp>
    </p:spTree>
    <p:extLst>
      <p:ext uri="{BB962C8B-B14F-4D97-AF65-F5344CB8AC3E}">
        <p14:creationId xmlns:p14="http://schemas.microsoft.com/office/powerpoint/2010/main" val="479930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040B17-B0D0-463F-B643-E1FFC891A3AC}"/>
              </a:ext>
            </a:extLst>
          </p:cNvPr>
          <p:cNvSpPr>
            <a:spLocks noGrp="1"/>
          </p:cNvSpPr>
          <p:nvPr>
            <p:ph type="title"/>
          </p:nvPr>
        </p:nvSpPr>
        <p:spPr/>
        <p:txBody>
          <a:bodyPr/>
          <a:lstStyle/>
          <a:p>
            <a:r>
              <a:rPr lang="en-US" altLang="ko-KR" dirty="0"/>
              <a:t>Result(4) - Shear</a:t>
            </a:r>
            <a:endParaRPr lang="ko-KR" altLang="en-US" dirty="0"/>
          </a:p>
        </p:txBody>
      </p:sp>
      <p:pic>
        <p:nvPicPr>
          <p:cNvPr id="5" name="그림 4" descr="사람, 여자, 의류, 하얀색이(가) 표시된 사진&#10;&#10;매우 높은 신뢰도로 생성된 설명">
            <a:extLst>
              <a:ext uri="{FF2B5EF4-FFF2-40B4-BE49-F238E27FC236}">
                <a16:creationId xmlns:a16="http://schemas.microsoft.com/office/drawing/2014/main" id="{0A222B78-72A7-4302-87F7-0745891AC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171" y="2385062"/>
            <a:ext cx="2948399" cy="2438740"/>
          </a:xfrm>
          <a:prstGeom prst="rect">
            <a:avLst/>
          </a:prstGeom>
        </p:spPr>
      </p:pic>
      <p:pic>
        <p:nvPicPr>
          <p:cNvPr id="6" name="그림 5" descr="사람, 여자, 의류, 벽이(가) 표시된 사진&#10;&#10;매우 높은 신뢰도로 생성된 설명">
            <a:extLst>
              <a:ext uri="{FF2B5EF4-FFF2-40B4-BE49-F238E27FC236}">
                <a16:creationId xmlns:a16="http://schemas.microsoft.com/office/drawing/2014/main" id="{477D5C17-30F8-4E78-B59C-3E090534C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2385062"/>
            <a:ext cx="2438740" cy="2438740"/>
          </a:xfrm>
          <a:prstGeom prst="rect">
            <a:avLst/>
          </a:prstGeom>
        </p:spPr>
      </p:pic>
      <p:pic>
        <p:nvPicPr>
          <p:cNvPr id="8" name="그림 7" descr="사람이(가) 표시된 사진&#10;&#10;매우 높은 신뢰도로 생성된 설명">
            <a:extLst>
              <a:ext uri="{FF2B5EF4-FFF2-40B4-BE49-F238E27FC236}">
                <a16:creationId xmlns:a16="http://schemas.microsoft.com/office/drawing/2014/main" id="{BE854465-AF90-4DB5-BFD3-1CFDBB37D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9653" y="1967976"/>
            <a:ext cx="2855826" cy="2855826"/>
          </a:xfrm>
          <a:prstGeom prst="rect">
            <a:avLst/>
          </a:prstGeom>
        </p:spPr>
      </p:pic>
      <p:sp>
        <p:nvSpPr>
          <p:cNvPr id="10" name="TextBox 9">
            <a:extLst>
              <a:ext uri="{FF2B5EF4-FFF2-40B4-BE49-F238E27FC236}">
                <a16:creationId xmlns:a16="http://schemas.microsoft.com/office/drawing/2014/main" id="{3D73229E-45A1-4400-A64D-BF720351CA5E}"/>
              </a:ext>
            </a:extLst>
          </p:cNvPr>
          <p:cNvSpPr txBox="1"/>
          <p:nvPr/>
        </p:nvSpPr>
        <p:spPr>
          <a:xfrm>
            <a:off x="677335" y="4911727"/>
            <a:ext cx="2438740" cy="369332"/>
          </a:xfrm>
          <a:prstGeom prst="rect">
            <a:avLst/>
          </a:prstGeom>
          <a:noFill/>
        </p:spPr>
        <p:txBody>
          <a:bodyPr wrap="square" rtlCol="0">
            <a:spAutoFit/>
          </a:bodyPr>
          <a:lstStyle/>
          <a:p>
            <a:pPr algn="ctr"/>
            <a:r>
              <a:rPr lang="en-US" altLang="ko-KR" dirty="0"/>
              <a:t>Original image </a:t>
            </a:r>
            <a:endParaRPr lang="ko-KR" altLang="en-US" dirty="0"/>
          </a:p>
        </p:txBody>
      </p:sp>
      <p:sp>
        <p:nvSpPr>
          <p:cNvPr id="11" name="TextBox 10">
            <a:extLst>
              <a:ext uri="{FF2B5EF4-FFF2-40B4-BE49-F238E27FC236}">
                <a16:creationId xmlns:a16="http://schemas.microsoft.com/office/drawing/2014/main" id="{63478C2B-727B-4BFE-AAB1-4D3E87D3B601}"/>
              </a:ext>
            </a:extLst>
          </p:cNvPr>
          <p:cNvSpPr txBox="1"/>
          <p:nvPr/>
        </p:nvSpPr>
        <p:spPr>
          <a:xfrm>
            <a:off x="3857625" y="4911727"/>
            <a:ext cx="2885016" cy="646331"/>
          </a:xfrm>
          <a:prstGeom prst="rect">
            <a:avLst/>
          </a:prstGeom>
          <a:noFill/>
        </p:spPr>
        <p:txBody>
          <a:bodyPr wrap="square" rtlCol="0">
            <a:spAutoFit/>
          </a:bodyPr>
          <a:lstStyle/>
          <a:p>
            <a:r>
              <a:rPr lang="en-US" altLang="ko-KR" dirty="0"/>
              <a:t>Horizontally Sheared Image(</a:t>
            </a:r>
            <a:r>
              <a:rPr lang="en-US" altLang="ko-KR" dirty="0" err="1"/>
              <a:t>s</a:t>
            </a:r>
            <a:r>
              <a:rPr lang="en-US" altLang="ko-KR" baseline="-25000" dirty="0" err="1"/>
              <a:t>h</a:t>
            </a:r>
            <a:r>
              <a:rPr lang="en-US" altLang="ko-KR" dirty="0"/>
              <a:t> = 0.2)</a:t>
            </a:r>
            <a:endParaRPr lang="ko-KR" altLang="en-US" dirty="0"/>
          </a:p>
        </p:txBody>
      </p:sp>
      <p:sp>
        <p:nvSpPr>
          <p:cNvPr id="12" name="직사각형 11">
            <a:extLst>
              <a:ext uri="{FF2B5EF4-FFF2-40B4-BE49-F238E27FC236}">
                <a16:creationId xmlns:a16="http://schemas.microsoft.com/office/drawing/2014/main" id="{85DF3F13-CAEB-4520-B58D-3D4F5649884F}"/>
              </a:ext>
            </a:extLst>
          </p:cNvPr>
          <p:cNvSpPr/>
          <p:nvPr/>
        </p:nvSpPr>
        <p:spPr>
          <a:xfrm>
            <a:off x="7012669" y="4927601"/>
            <a:ext cx="3069794" cy="646331"/>
          </a:xfrm>
          <a:prstGeom prst="rect">
            <a:avLst/>
          </a:prstGeom>
        </p:spPr>
        <p:txBody>
          <a:bodyPr wrap="square">
            <a:spAutoFit/>
          </a:bodyPr>
          <a:lstStyle/>
          <a:p>
            <a:r>
              <a:rPr lang="en-US" altLang="ko-KR" dirty="0"/>
              <a:t>Horizontally </a:t>
            </a:r>
            <a:r>
              <a:rPr lang="en-US" altLang="ko-KR" dirty="0">
                <a:latin typeface="+mj-ea"/>
                <a:ea typeface="+mj-ea"/>
              </a:rPr>
              <a:t>&amp;</a:t>
            </a:r>
            <a:r>
              <a:rPr lang="en-US" altLang="ko-KR" dirty="0"/>
              <a:t> </a:t>
            </a:r>
            <a:r>
              <a:rPr lang="en-US" altLang="ko-KR" dirty="0" err="1"/>
              <a:t>Verticatlly</a:t>
            </a:r>
            <a:r>
              <a:rPr lang="en-US" altLang="ko-KR" dirty="0"/>
              <a:t> Sheared Image(</a:t>
            </a:r>
            <a:r>
              <a:rPr lang="en-US" altLang="ko-KR" dirty="0" err="1"/>
              <a:t>s</a:t>
            </a:r>
            <a:r>
              <a:rPr lang="en-US" altLang="ko-KR" baseline="-25000" dirty="0" err="1"/>
              <a:t>h</a:t>
            </a:r>
            <a:r>
              <a:rPr lang="en-US" altLang="ko-KR" baseline="-25000" dirty="0"/>
              <a:t> </a:t>
            </a:r>
            <a:r>
              <a:rPr lang="en-US" altLang="ko-KR" dirty="0"/>
              <a:t>= </a:t>
            </a:r>
            <a:r>
              <a:rPr lang="en-US" altLang="ko-KR" dirty="0" err="1"/>
              <a:t>s</a:t>
            </a:r>
            <a:r>
              <a:rPr lang="en-US" altLang="ko-KR" baseline="-25000" dirty="0" err="1"/>
              <a:t>v</a:t>
            </a:r>
            <a:r>
              <a:rPr lang="en-US" altLang="ko-KR" dirty="0"/>
              <a:t> = 0.3)</a:t>
            </a:r>
            <a:endParaRPr lang="ko-KR" altLang="en-US" dirty="0"/>
          </a:p>
        </p:txBody>
      </p:sp>
      <p:sp>
        <p:nvSpPr>
          <p:cNvPr id="3" name="날짜 개체 틀 2">
            <a:extLst>
              <a:ext uri="{FF2B5EF4-FFF2-40B4-BE49-F238E27FC236}">
                <a16:creationId xmlns:a16="http://schemas.microsoft.com/office/drawing/2014/main" id="{EE0A71FF-2200-4DEC-9122-A98BABAE12B4}"/>
              </a:ext>
            </a:extLst>
          </p:cNvPr>
          <p:cNvSpPr>
            <a:spLocks noGrp="1"/>
          </p:cNvSpPr>
          <p:nvPr>
            <p:ph type="dt" sz="half" idx="10"/>
          </p:nvPr>
        </p:nvSpPr>
        <p:spPr/>
        <p:txBody>
          <a:bodyPr/>
          <a:lstStyle/>
          <a:p>
            <a:fld id="{D85F6284-FBC5-48A8-B80B-1D286EF72033}"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CA6F240D-7295-4CFB-9270-921F6DBBEBF7}"/>
              </a:ext>
            </a:extLst>
          </p:cNvPr>
          <p:cNvSpPr>
            <a:spLocks noGrp="1"/>
          </p:cNvSpPr>
          <p:nvPr>
            <p:ph type="ftr" sz="quarter" idx="11"/>
          </p:nvPr>
        </p:nvSpPr>
        <p:spPr/>
        <p:txBody>
          <a:bodyPr/>
          <a:lstStyle/>
          <a:p>
            <a:r>
              <a:rPr lang="en-US" altLang="ko-KR"/>
              <a:t>MMI Lab</a:t>
            </a:r>
            <a:endParaRPr lang="ko-KR" altLang="en-US"/>
          </a:p>
        </p:txBody>
      </p:sp>
      <p:sp>
        <p:nvSpPr>
          <p:cNvPr id="7" name="슬라이드 번호 개체 틀 6">
            <a:extLst>
              <a:ext uri="{FF2B5EF4-FFF2-40B4-BE49-F238E27FC236}">
                <a16:creationId xmlns:a16="http://schemas.microsoft.com/office/drawing/2014/main" id="{EBED313E-3864-4917-80FF-70E2EF6D15E8}"/>
              </a:ext>
            </a:extLst>
          </p:cNvPr>
          <p:cNvSpPr>
            <a:spLocks noGrp="1"/>
          </p:cNvSpPr>
          <p:nvPr>
            <p:ph type="sldNum" sz="quarter" idx="12"/>
          </p:nvPr>
        </p:nvSpPr>
        <p:spPr/>
        <p:txBody>
          <a:bodyPr/>
          <a:lstStyle/>
          <a:p>
            <a:fld id="{6A6EDE03-B16B-4B88-B2FE-F741EB15D69B}" type="slidenum">
              <a:rPr lang="ko-KR" altLang="en-US" smtClean="0"/>
              <a:t>15</a:t>
            </a:fld>
            <a:endParaRPr lang="ko-KR" altLang="en-US"/>
          </a:p>
        </p:txBody>
      </p:sp>
    </p:spTree>
    <p:extLst>
      <p:ext uri="{BB962C8B-B14F-4D97-AF65-F5344CB8AC3E}">
        <p14:creationId xmlns:p14="http://schemas.microsoft.com/office/powerpoint/2010/main" val="187928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09AA5E-A903-4040-ADE3-57519A1ED48F}"/>
              </a:ext>
            </a:extLst>
          </p:cNvPr>
          <p:cNvSpPr>
            <a:spLocks noGrp="1"/>
          </p:cNvSpPr>
          <p:nvPr>
            <p:ph type="ctrTitle"/>
          </p:nvPr>
        </p:nvSpPr>
        <p:spPr/>
        <p:txBody>
          <a:bodyPr/>
          <a:lstStyle/>
          <a:p>
            <a:r>
              <a:rPr lang="en-US" altLang="ko-KR" dirty="0"/>
              <a:t>2. Intensity Transform</a:t>
            </a:r>
            <a:endParaRPr lang="ko-KR" altLang="en-US" dirty="0"/>
          </a:p>
        </p:txBody>
      </p:sp>
      <p:sp>
        <p:nvSpPr>
          <p:cNvPr id="3" name="부제목 2">
            <a:extLst>
              <a:ext uri="{FF2B5EF4-FFF2-40B4-BE49-F238E27FC236}">
                <a16:creationId xmlns:a16="http://schemas.microsoft.com/office/drawing/2014/main" id="{8C39CB16-C8FC-419C-A62D-34655E0DB1EE}"/>
              </a:ext>
            </a:extLst>
          </p:cNvPr>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1276998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E7269A-8A17-4721-953C-D234C4BF4C9A}"/>
              </a:ext>
            </a:extLst>
          </p:cNvPr>
          <p:cNvSpPr>
            <a:spLocks noGrp="1"/>
          </p:cNvSpPr>
          <p:nvPr>
            <p:ph type="title"/>
          </p:nvPr>
        </p:nvSpPr>
        <p:spPr/>
        <p:txBody>
          <a:bodyPr/>
          <a:lstStyle/>
          <a:p>
            <a:r>
              <a:rPr lang="en-US" altLang="ko-KR" dirty="0"/>
              <a:t>Theory(1) -The Basics of Intensity Transformations and Spatial Filtering </a:t>
            </a:r>
            <a:endParaRPr lang="ko-KR" altLang="en-US" dirty="0"/>
          </a:p>
        </p:txBody>
      </p:sp>
      <p:sp>
        <p:nvSpPr>
          <p:cNvPr id="3" name="내용 개체 틀 2">
            <a:extLst>
              <a:ext uri="{FF2B5EF4-FFF2-40B4-BE49-F238E27FC236}">
                <a16:creationId xmlns:a16="http://schemas.microsoft.com/office/drawing/2014/main" id="{680DB705-C1FF-4877-BA33-16EA56761FE6}"/>
              </a:ext>
            </a:extLst>
          </p:cNvPr>
          <p:cNvSpPr>
            <a:spLocks noGrp="1"/>
          </p:cNvSpPr>
          <p:nvPr>
            <p:ph idx="1"/>
          </p:nvPr>
        </p:nvSpPr>
        <p:spPr/>
        <p:txBody>
          <a:bodyPr>
            <a:normAutofit/>
          </a:bodyPr>
          <a:lstStyle/>
          <a:p>
            <a:r>
              <a:rPr lang="en-US" altLang="ko-KR" dirty="0"/>
              <a:t>The spatial domain processes can be denoted by the expression,</a:t>
            </a:r>
          </a:p>
          <a:p>
            <a:pPr marL="0" indent="0" algn="ctr">
              <a:buNone/>
            </a:pPr>
            <a:r>
              <a:rPr lang="en-US" altLang="ko-KR" dirty="0"/>
              <a:t>						 g(x, y) = T[ f(x, y)]					(1)</a:t>
            </a:r>
          </a:p>
          <a:p>
            <a:r>
              <a:rPr lang="en-US" altLang="ko-KR" dirty="0"/>
              <a:t>where f(x, y) is the input image, is the output image, and </a:t>
            </a:r>
            <a:r>
              <a:rPr lang="en-US" altLang="ko-KR" i="1" dirty="0"/>
              <a:t>T </a:t>
            </a:r>
            <a:r>
              <a:rPr lang="en-US" altLang="ko-KR" dirty="0"/>
              <a:t>is an operator on </a:t>
            </a:r>
            <a:r>
              <a:rPr lang="en-US" altLang="ko-KR" i="1" dirty="0"/>
              <a:t>f </a:t>
            </a:r>
            <a:r>
              <a:rPr lang="en-US" altLang="ko-KR" dirty="0"/>
              <a:t>defined over a neighborhood of point (</a:t>
            </a:r>
            <a:r>
              <a:rPr lang="en-US" altLang="ko-KR" i="1" dirty="0"/>
              <a:t>x</a:t>
            </a:r>
            <a:r>
              <a:rPr lang="en-US" altLang="ko-KR" dirty="0"/>
              <a:t>, </a:t>
            </a:r>
            <a:r>
              <a:rPr lang="en-US" altLang="ko-KR" i="1" dirty="0"/>
              <a:t>y</a:t>
            </a:r>
            <a:r>
              <a:rPr lang="en-US" altLang="ko-KR" dirty="0"/>
              <a:t>)</a:t>
            </a:r>
          </a:p>
          <a:p>
            <a:endParaRPr lang="en-US" altLang="ko-KR" dirty="0"/>
          </a:p>
          <a:p>
            <a:r>
              <a:rPr lang="en-US" altLang="ko-KR" dirty="0"/>
              <a:t>The smallest possible neighborhood is of </a:t>
            </a:r>
            <a:r>
              <a:rPr lang="en-US" altLang="ko-KR" dirty="0">
                <a:solidFill>
                  <a:srgbClr val="FF0000"/>
                </a:solidFill>
              </a:rPr>
              <a:t>size 1 x</a:t>
            </a:r>
            <a:r>
              <a:rPr lang="ko-KR" altLang="en-US" dirty="0">
                <a:solidFill>
                  <a:srgbClr val="FF0000"/>
                </a:solidFill>
              </a:rPr>
              <a:t> </a:t>
            </a:r>
            <a:r>
              <a:rPr lang="en-US" altLang="ko-KR" dirty="0">
                <a:solidFill>
                  <a:srgbClr val="FF0000"/>
                </a:solidFill>
              </a:rPr>
              <a:t>1</a:t>
            </a:r>
            <a:r>
              <a:rPr lang="en-US" altLang="ko-KR" dirty="0"/>
              <a:t>. In this case, </a:t>
            </a:r>
            <a:r>
              <a:rPr lang="en-US" altLang="ko-KR" i="1" dirty="0"/>
              <a:t>g </a:t>
            </a:r>
            <a:r>
              <a:rPr lang="en-US" altLang="ko-KR" dirty="0"/>
              <a:t>depends only on the value of </a:t>
            </a:r>
            <a:r>
              <a:rPr lang="en-US" altLang="ko-KR" i="1" dirty="0"/>
              <a:t>f </a:t>
            </a:r>
            <a:r>
              <a:rPr lang="en-US" altLang="ko-KR" dirty="0"/>
              <a:t>at a single point (</a:t>
            </a:r>
            <a:r>
              <a:rPr lang="en-US" altLang="ko-KR" i="1" dirty="0"/>
              <a:t>x</a:t>
            </a:r>
            <a:r>
              <a:rPr lang="en-US" altLang="ko-KR" dirty="0"/>
              <a:t>, </a:t>
            </a:r>
            <a:r>
              <a:rPr lang="en-US" altLang="ko-KR" i="1" dirty="0"/>
              <a:t>y</a:t>
            </a:r>
            <a:r>
              <a:rPr lang="en-US" altLang="ko-KR" dirty="0"/>
              <a:t>) and </a:t>
            </a:r>
            <a:r>
              <a:rPr lang="en-US" altLang="ko-KR" i="1" dirty="0"/>
              <a:t>T </a:t>
            </a:r>
            <a:r>
              <a:rPr lang="en-US" altLang="ko-KR" dirty="0"/>
              <a:t>in Eq. (1) becomes an </a:t>
            </a:r>
            <a:r>
              <a:rPr lang="en-US" altLang="ko-KR" i="1" dirty="0">
                <a:solidFill>
                  <a:srgbClr val="FF0000"/>
                </a:solidFill>
              </a:rPr>
              <a:t>intensity</a:t>
            </a:r>
            <a:r>
              <a:rPr lang="en-US" altLang="ko-KR" i="1" dirty="0"/>
              <a:t> </a:t>
            </a:r>
            <a:r>
              <a:rPr lang="en-US" altLang="ko-KR" i="1" dirty="0">
                <a:solidFill>
                  <a:srgbClr val="FF0000"/>
                </a:solidFill>
              </a:rPr>
              <a:t>transformation</a:t>
            </a:r>
            <a:r>
              <a:rPr lang="en-US" altLang="ko-KR" i="1" dirty="0"/>
              <a:t> function </a:t>
            </a:r>
            <a:r>
              <a:rPr lang="en-US" altLang="ko-KR" dirty="0"/>
              <a:t>of the form.</a:t>
            </a:r>
          </a:p>
          <a:p>
            <a:pPr marL="0" indent="0">
              <a:buNone/>
            </a:pPr>
            <a:r>
              <a:rPr lang="en-US" altLang="ko-KR" dirty="0"/>
              <a:t>								s = T(r)   						  (2)</a:t>
            </a:r>
          </a:p>
          <a:p>
            <a:r>
              <a:rPr lang="en-US" altLang="ko-KR" dirty="0"/>
              <a:t>where, for simplicity in notation, </a:t>
            </a:r>
            <a:r>
              <a:rPr lang="en-US" altLang="ko-KR" i="1" dirty="0"/>
              <a:t>s </a:t>
            </a:r>
            <a:r>
              <a:rPr lang="en-US" altLang="ko-KR" dirty="0"/>
              <a:t>and </a:t>
            </a:r>
            <a:r>
              <a:rPr lang="en-US" altLang="ko-KR" i="1" dirty="0"/>
              <a:t>r </a:t>
            </a:r>
            <a:r>
              <a:rPr lang="en-US" altLang="ko-KR" dirty="0"/>
              <a:t>are variables denoting, respectively, the intensity of </a:t>
            </a:r>
            <a:r>
              <a:rPr lang="en-US" altLang="ko-KR" i="1" dirty="0"/>
              <a:t>g </a:t>
            </a:r>
            <a:r>
              <a:rPr lang="en-US" altLang="ko-KR" dirty="0"/>
              <a:t>and </a:t>
            </a:r>
            <a:r>
              <a:rPr lang="en-US" altLang="ko-KR" i="1" dirty="0"/>
              <a:t>f </a:t>
            </a:r>
            <a:r>
              <a:rPr lang="en-US" altLang="ko-KR" dirty="0"/>
              <a:t>at any point (</a:t>
            </a:r>
            <a:r>
              <a:rPr lang="en-US" altLang="ko-KR" i="1" dirty="0"/>
              <a:t>x</a:t>
            </a:r>
            <a:r>
              <a:rPr lang="en-US" altLang="ko-KR" dirty="0"/>
              <a:t>, </a:t>
            </a:r>
            <a:r>
              <a:rPr lang="en-US" altLang="ko-KR" i="1" dirty="0"/>
              <a:t>y</a:t>
            </a:r>
            <a:r>
              <a:rPr lang="en-US" altLang="ko-KR" dirty="0"/>
              <a:t>).</a:t>
            </a:r>
          </a:p>
          <a:p>
            <a:pPr marL="0" indent="0">
              <a:buNone/>
            </a:pPr>
            <a:endParaRPr lang="en-US" altLang="ko-KR" dirty="0"/>
          </a:p>
        </p:txBody>
      </p:sp>
      <p:sp>
        <p:nvSpPr>
          <p:cNvPr id="4" name="날짜 개체 틀 3">
            <a:extLst>
              <a:ext uri="{FF2B5EF4-FFF2-40B4-BE49-F238E27FC236}">
                <a16:creationId xmlns:a16="http://schemas.microsoft.com/office/drawing/2014/main" id="{D5704E5F-6336-4F72-85A7-B6456359584D}"/>
              </a:ext>
            </a:extLst>
          </p:cNvPr>
          <p:cNvSpPr>
            <a:spLocks noGrp="1"/>
          </p:cNvSpPr>
          <p:nvPr>
            <p:ph type="dt" sz="half" idx="10"/>
          </p:nvPr>
        </p:nvSpPr>
        <p:spPr/>
        <p:txBody>
          <a:bodyPr/>
          <a:lstStyle/>
          <a:p>
            <a:fld id="{4D3A053C-A826-4583-9D48-B484C2A1ECDF}"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EC040B80-E34F-4AB8-85FA-21AC37D0FE11}"/>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72DDE2B0-C915-4B90-B6FE-048FED513BC2}"/>
              </a:ext>
            </a:extLst>
          </p:cNvPr>
          <p:cNvSpPr>
            <a:spLocks noGrp="1"/>
          </p:cNvSpPr>
          <p:nvPr>
            <p:ph type="sldNum" sz="quarter" idx="12"/>
          </p:nvPr>
        </p:nvSpPr>
        <p:spPr/>
        <p:txBody>
          <a:bodyPr/>
          <a:lstStyle/>
          <a:p>
            <a:fld id="{6A6EDE03-B16B-4B88-B2FE-F741EB15D69B}" type="slidenum">
              <a:rPr lang="ko-KR" altLang="en-US" smtClean="0"/>
              <a:t>17</a:t>
            </a:fld>
            <a:endParaRPr lang="ko-KR" altLang="en-US"/>
          </a:p>
        </p:txBody>
      </p:sp>
    </p:spTree>
    <p:extLst>
      <p:ext uri="{BB962C8B-B14F-4D97-AF65-F5344CB8AC3E}">
        <p14:creationId xmlns:p14="http://schemas.microsoft.com/office/powerpoint/2010/main" val="206482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DEFF9B-019B-4D2C-9AF4-1EFB5647BCF3}"/>
              </a:ext>
            </a:extLst>
          </p:cNvPr>
          <p:cNvSpPr>
            <a:spLocks noGrp="1"/>
          </p:cNvSpPr>
          <p:nvPr>
            <p:ph type="title"/>
          </p:nvPr>
        </p:nvSpPr>
        <p:spPr/>
        <p:txBody>
          <a:bodyPr/>
          <a:lstStyle/>
          <a:p>
            <a:r>
              <a:rPr lang="en-US" altLang="ko-KR" dirty="0"/>
              <a:t>Theory(2) -</a:t>
            </a:r>
            <a:r>
              <a:rPr lang="en-US" altLang="ko-KR" b="1" dirty="0"/>
              <a:t> </a:t>
            </a:r>
            <a:r>
              <a:rPr lang="en-US" altLang="ko-KR" dirty="0"/>
              <a:t>Some Basic Intensity Transformation Functions</a:t>
            </a:r>
            <a:endParaRPr lang="ko-KR" altLang="en-US" dirty="0"/>
          </a:p>
        </p:txBody>
      </p:sp>
      <p:sp>
        <p:nvSpPr>
          <p:cNvPr id="3" name="내용 개체 틀 2">
            <a:extLst>
              <a:ext uri="{FF2B5EF4-FFF2-40B4-BE49-F238E27FC236}">
                <a16:creationId xmlns:a16="http://schemas.microsoft.com/office/drawing/2014/main" id="{F9C61DD2-7671-47DB-A063-BE7F063A4A02}"/>
              </a:ext>
            </a:extLst>
          </p:cNvPr>
          <p:cNvSpPr>
            <a:spLocks noGrp="1"/>
          </p:cNvSpPr>
          <p:nvPr>
            <p:ph idx="1"/>
          </p:nvPr>
        </p:nvSpPr>
        <p:spPr>
          <a:xfrm>
            <a:off x="677334" y="2160589"/>
            <a:ext cx="8596668" cy="4487861"/>
          </a:xfrm>
        </p:spPr>
        <p:txBody>
          <a:bodyPr>
            <a:normAutofit fontScale="85000" lnSpcReduction="20000"/>
          </a:bodyPr>
          <a:lstStyle/>
          <a:p>
            <a:pPr>
              <a:buFont typeface="+mj-lt"/>
              <a:buAutoNum type="alphaUcPeriod"/>
            </a:pPr>
            <a:r>
              <a:rPr lang="en-US" altLang="ko-KR" b="1" dirty="0"/>
              <a:t>Image Negatives</a:t>
            </a:r>
          </a:p>
          <a:p>
            <a:pPr lvl="1" algn="ctr">
              <a:buFont typeface="Wingdings" panose="05000000000000000000" pitchFamily="2" charset="2"/>
              <a:buChar char="§"/>
            </a:pPr>
            <a:r>
              <a:rPr lang="en-US" altLang="ko-KR" dirty="0"/>
              <a:t>s = L - 1 – r</a:t>
            </a:r>
          </a:p>
          <a:p>
            <a:pPr lvl="1"/>
            <a:r>
              <a:rPr lang="en-US" altLang="ko-KR" dirty="0"/>
              <a:t>where L is maximum intensity value.</a:t>
            </a:r>
          </a:p>
          <a:p>
            <a:pPr lvl="1"/>
            <a:r>
              <a:rPr lang="en-US" altLang="ko-KR" dirty="0"/>
              <a:t>This type of processing is particularly suited for enhancing white or gray detail embedded in dark regions of an image.</a:t>
            </a:r>
          </a:p>
          <a:p>
            <a:pPr marL="457200" lvl="1" indent="0" algn="ctr">
              <a:buNone/>
            </a:pPr>
            <a:endParaRPr lang="en-US" altLang="ko-KR" dirty="0"/>
          </a:p>
          <a:p>
            <a:pPr>
              <a:buFont typeface="+mj-lt"/>
              <a:buAutoNum type="alphaUcPeriod"/>
            </a:pPr>
            <a:r>
              <a:rPr lang="en-US" altLang="ko-KR" b="1" dirty="0"/>
              <a:t>Log Transformations</a:t>
            </a:r>
          </a:p>
          <a:p>
            <a:pPr lvl="1" algn="ctr">
              <a:buFont typeface="Wingdings" panose="05000000000000000000" pitchFamily="2" charset="2"/>
              <a:buChar char="§"/>
            </a:pPr>
            <a:r>
              <a:rPr lang="pt-BR" altLang="ko-KR" dirty="0"/>
              <a:t>s = c log (1 + r)</a:t>
            </a:r>
          </a:p>
          <a:p>
            <a:pPr lvl="1"/>
            <a:r>
              <a:rPr lang="en-US" altLang="ko-KR" dirty="0"/>
              <a:t>where </a:t>
            </a:r>
            <a:r>
              <a:rPr lang="en-US" altLang="ko-KR" i="1" dirty="0"/>
              <a:t>c </a:t>
            </a:r>
            <a:r>
              <a:rPr lang="en-US" altLang="ko-KR" dirty="0"/>
              <a:t>is a constant, and it is assumed that r </a:t>
            </a:r>
            <a:r>
              <a:rPr lang="ko-KR" altLang="en-US" dirty="0"/>
              <a:t>≥ </a:t>
            </a:r>
            <a:r>
              <a:rPr lang="en-US" altLang="ko-KR" dirty="0"/>
              <a:t>0</a:t>
            </a:r>
          </a:p>
          <a:p>
            <a:pPr lvl="1"/>
            <a:r>
              <a:rPr lang="en-US" altLang="ko-KR" dirty="0"/>
              <a:t>this transformation maps a narrow range of low intensity values in the input into a wider range of output levels.</a:t>
            </a:r>
          </a:p>
          <a:p>
            <a:pPr>
              <a:buFont typeface="+mj-lt"/>
              <a:buAutoNum type="alphaUcPeriod"/>
            </a:pPr>
            <a:r>
              <a:rPr lang="en-US" altLang="ko-KR" b="1" dirty="0"/>
              <a:t>Power-Law (Gamma) Transformations</a:t>
            </a:r>
          </a:p>
          <a:p>
            <a:pPr lvl="1" algn="ctr">
              <a:buFont typeface="Wingdings" panose="05000000000000000000" pitchFamily="2" charset="2"/>
              <a:buChar char="§"/>
            </a:pPr>
            <a:r>
              <a:rPr lang="en-US" altLang="ko-KR" dirty="0"/>
              <a:t>s = </a:t>
            </a:r>
            <a:r>
              <a:rPr lang="en-US" altLang="ko-KR" dirty="0" err="1"/>
              <a:t>cr</a:t>
            </a:r>
            <a:r>
              <a:rPr lang="el-GR" altLang="ko-KR" baseline="30000" dirty="0"/>
              <a:t>γ</a:t>
            </a:r>
            <a:endParaRPr lang="en-US" altLang="ko-KR" baseline="30000" dirty="0"/>
          </a:p>
          <a:p>
            <a:pPr lvl="1"/>
            <a:r>
              <a:rPr lang="en-US" altLang="ko-KR" dirty="0"/>
              <a:t>where </a:t>
            </a:r>
            <a:r>
              <a:rPr lang="en-US" altLang="ko-KR" i="1" dirty="0"/>
              <a:t>c </a:t>
            </a:r>
            <a:r>
              <a:rPr lang="en-US" altLang="ko-KR" dirty="0"/>
              <a:t>and </a:t>
            </a:r>
            <a:r>
              <a:rPr lang="el-GR" altLang="ko-KR" dirty="0"/>
              <a:t>γ</a:t>
            </a:r>
            <a:r>
              <a:rPr lang="en-US" altLang="ko-KR" dirty="0"/>
              <a:t> are positive constants</a:t>
            </a:r>
          </a:p>
          <a:p>
            <a:pPr lvl="1"/>
            <a:r>
              <a:rPr lang="en-US" altLang="ko-KR" dirty="0"/>
              <a:t>power-law curves with fractional values of map a narrow range of dark input values into a wider range of output values, with the opposite being true for higher values of input levels.</a:t>
            </a:r>
            <a:endParaRPr lang="en-US" altLang="ko-KR" baseline="30000" dirty="0"/>
          </a:p>
          <a:p>
            <a:pPr lvl="1" algn="ctr">
              <a:buFont typeface="Wingdings" panose="05000000000000000000" pitchFamily="2" charset="2"/>
              <a:buChar char="§"/>
            </a:pPr>
            <a:endParaRPr lang="en-US" altLang="ko-KR" baseline="30000" dirty="0"/>
          </a:p>
        </p:txBody>
      </p:sp>
      <p:sp>
        <p:nvSpPr>
          <p:cNvPr id="4" name="날짜 개체 틀 3">
            <a:extLst>
              <a:ext uri="{FF2B5EF4-FFF2-40B4-BE49-F238E27FC236}">
                <a16:creationId xmlns:a16="http://schemas.microsoft.com/office/drawing/2014/main" id="{92CBD7E3-D5CF-454D-820A-14BC8576920C}"/>
              </a:ext>
            </a:extLst>
          </p:cNvPr>
          <p:cNvSpPr>
            <a:spLocks noGrp="1"/>
          </p:cNvSpPr>
          <p:nvPr>
            <p:ph type="dt" sz="half" idx="10"/>
          </p:nvPr>
        </p:nvSpPr>
        <p:spPr/>
        <p:txBody>
          <a:bodyPr/>
          <a:lstStyle/>
          <a:p>
            <a:fld id="{2D92564B-EF7C-409B-A70F-4E471B195CCD}"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FFBB79BB-0EAF-457C-9288-69F75493A2A4}"/>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4E4019DD-A287-49E7-B6B1-267DA6176EA3}"/>
              </a:ext>
            </a:extLst>
          </p:cNvPr>
          <p:cNvSpPr>
            <a:spLocks noGrp="1"/>
          </p:cNvSpPr>
          <p:nvPr>
            <p:ph type="sldNum" sz="quarter" idx="12"/>
          </p:nvPr>
        </p:nvSpPr>
        <p:spPr/>
        <p:txBody>
          <a:bodyPr/>
          <a:lstStyle/>
          <a:p>
            <a:fld id="{6A6EDE03-B16B-4B88-B2FE-F741EB15D69B}" type="slidenum">
              <a:rPr lang="ko-KR" altLang="en-US" smtClean="0"/>
              <a:t>18</a:t>
            </a:fld>
            <a:endParaRPr lang="ko-KR" altLang="en-US"/>
          </a:p>
        </p:txBody>
      </p:sp>
    </p:spTree>
    <p:extLst>
      <p:ext uri="{BB962C8B-B14F-4D97-AF65-F5344CB8AC3E}">
        <p14:creationId xmlns:p14="http://schemas.microsoft.com/office/powerpoint/2010/main" val="3693752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1333E7-4766-43F8-B9A2-79ED2EC5A130}"/>
              </a:ext>
            </a:extLst>
          </p:cNvPr>
          <p:cNvSpPr>
            <a:spLocks noGrp="1"/>
          </p:cNvSpPr>
          <p:nvPr>
            <p:ph type="title"/>
          </p:nvPr>
        </p:nvSpPr>
        <p:spPr/>
        <p:txBody>
          <a:bodyPr/>
          <a:lstStyle/>
          <a:p>
            <a:r>
              <a:rPr lang="en-US" altLang="ko-KR" dirty="0"/>
              <a:t>Theory(2) -</a:t>
            </a:r>
            <a:r>
              <a:rPr lang="en-US" altLang="ko-KR" b="1" dirty="0"/>
              <a:t> </a:t>
            </a:r>
            <a:r>
              <a:rPr lang="en-US" altLang="ko-KR" dirty="0"/>
              <a:t>Some Basic Intensity Transformation Functions</a:t>
            </a:r>
            <a:endParaRPr lang="ko-KR" altLang="en-US" dirty="0"/>
          </a:p>
        </p:txBody>
      </p:sp>
      <p:pic>
        <p:nvPicPr>
          <p:cNvPr id="5" name="그림 4">
            <a:extLst>
              <a:ext uri="{FF2B5EF4-FFF2-40B4-BE49-F238E27FC236}">
                <a16:creationId xmlns:a16="http://schemas.microsoft.com/office/drawing/2014/main" id="{71F0EC0D-92AA-4F1A-895C-BF1A182D587E}"/>
              </a:ext>
            </a:extLst>
          </p:cNvPr>
          <p:cNvPicPr>
            <a:picLocks noChangeAspect="1"/>
          </p:cNvPicPr>
          <p:nvPr/>
        </p:nvPicPr>
        <p:blipFill>
          <a:blip r:embed="rId2"/>
          <a:stretch>
            <a:fillRect/>
          </a:stretch>
        </p:blipFill>
        <p:spPr>
          <a:xfrm>
            <a:off x="1067859" y="2193926"/>
            <a:ext cx="3586163" cy="3314747"/>
          </a:xfrm>
          <a:prstGeom prst="rect">
            <a:avLst/>
          </a:prstGeom>
        </p:spPr>
      </p:pic>
      <p:pic>
        <p:nvPicPr>
          <p:cNvPr id="6" name="그림 5">
            <a:extLst>
              <a:ext uri="{FF2B5EF4-FFF2-40B4-BE49-F238E27FC236}">
                <a16:creationId xmlns:a16="http://schemas.microsoft.com/office/drawing/2014/main" id="{97ABDBBE-344E-471A-951A-A38BF761E337}"/>
              </a:ext>
            </a:extLst>
          </p:cNvPr>
          <p:cNvPicPr>
            <a:picLocks noChangeAspect="1"/>
          </p:cNvPicPr>
          <p:nvPr/>
        </p:nvPicPr>
        <p:blipFill>
          <a:blip r:embed="rId3"/>
          <a:stretch>
            <a:fillRect/>
          </a:stretch>
        </p:blipFill>
        <p:spPr>
          <a:xfrm>
            <a:off x="4975668" y="2193926"/>
            <a:ext cx="3586163" cy="3382734"/>
          </a:xfrm>
          <a:prstGeom prst="rect">
            <a:avLst/>
          </a:prstGeom>
        </p:spPr>
      </p:pic>
      <p:sp>
        <p:nvSpPr>
          <p:cNvPr id="7" name="직사각형 6">
            <a:extLst>
              <a:ext uri="{FF2B5EF4-FFF2-40B4-BE49-F238E27FC236}">
                <a16:creationId xmlns:a16="http://schemas.microsoft.com/office/drawing/2014/main" id="{A2F3F68F-EC63-467F-968D-1F480AD220AA}"/>
              </a:ext>
            </a:extLst>
          </p:cNvPr>
          <p:cNvSpPr/>
          <p:nvPr/>
        </p:nvSpPr>
        <p:spPr>
          <a:xfrm>
            <a:off x="5686425" y="5602069"/>
            <a:ext cx="6096000" cy="369332"/>
          </a:xfrm>
          <a:prstGeom prst="rect">
            <a:avLst/>
          </a:prstGeom>
        </p:spPr>
        <p:txBody>
          <a:bodyPr>
            <a:spAutoFit/>
          </a:bodyPr>
          <a:lstStyle/>
          <a:p>
            <a:r>
              <a:rPr lang="en-US" altLang="ko-KR" dirty="0">
                <a:latin typeface="TimesTen-Roman"/>
              </a:rPr>
              <a:t>Plots of the equation </a:t>
            </a:r>
            <a:r>
              <a:rPr lang="en-US" altLang="ko-KR" dirty="0"/>
              <a:t>s = </a:t>
            </a:r>
            <a:r>
              <a:rPr lang="en-US" altLang="ko-KR" dirty="0" err="1"/>
              <a:t>cr</a:t>
            </a:r>
            <a:r>
              <a:rPr lang="el-GR" altLang="ko-KR" baseline="30000" dirty="0"/>
              <a:t>γ</a:t>
            </a:r>
            <a:endParaRPr lang="en-US" altLang="ko-KR" baseline="30000" dirty="0"/>
          </a:p>
        </p:txBody>
      </p:sp>
      <p:sp>
        <p:nvSpPr>
          <p:cNvPr id="8" name="직사각형 7">
            <a:extLst>
              <a:ext uri="{FF2B5EF4-FFF2-40B4-BE49-F238E27FC236}">
                <a16:creationId xmlns:a16="http://schemas.microsoft.com/office/drawing/2014/main" id="{195F603E-228C-4E50-AAA0-3B4E36106847}"/>
              </a:ext>
            </a:extLst>
          </p:cNvPr>
          <p:cNvSpPr/>
          <p:nvPr/>
        </p:nvSpPr>
        <p:spPr>
          <a:xfrm>
            <a:off x="1606022" y="5508673"/>
            <a:ext cx="2937403" cy="646331"/>
          </a:xfrm>
          <a:prstGeom prst="rect">
            <a:avLst/>
          </a:prstGeom>
        </p:spPr>
        <p:txBody>
          <a:bodyPr wrap="square">
            <a:spAutoFit/>
          </a:bodyPr>
          <a:lstStyle/>
          <a:p>
            <a:r>
              <a:rPr lang="en-US" altLang="ko-KR" dirty="0">
                <a:latin typeface="TimesTen-Roman"/>
              </a:rPr>
              <a:t>Some basic intensity</a:t>
            </a:r>
          </a:p>
          <a:p>
            <a:r>
              <a:rPr lang="en-US" altLang="ko-KR" dirty="0">
                <a:latin typeface="TimesTen-Roman"/>
              </a:rPr>
              <a:t>Transformation functions</a:t>
            </a:r>
            <a:endParaRPr lang="ko-KR" altLang="en-US" dirty="0"/>
          </a:p>
        </p:txBody>
      </p:sp>
      <p:sp>
        <p:nvSpPr>
          <p:cNvPr id="3" name="날짜 개체 틀 2">
            <a:extLst>
              <a:ext uri="{FF2B5EF4-FFF2-40B4-BE49-F238E27FC236}">
                <a16:creationId xmlns:a16="http://schemas.microsoft.com/office/drawing/2014/main" id="{06DF83E7-F068-4D99-BA91-FBA0016150C5}"/>
              </a:ext>
            </a:extLst>
          </p:cNvPr>
          <p:cNvSpPr>
            <a:spLocks noGrp="1"/>
          </p:cNvSpPr>
          <p:nvPr>
            <p:ph type="dt" sz="half" idx="10"/>
          </p:nvPr>
        </p:nvSpPr>
        <p:spPr/>
        <p:txBody>
          <a:bodyPr/>
          <a:lstStyle/>
          <a:p>
            <a:fld id="{147AE697-CA8F-46B0-851C-C46BE073E56D}"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EE6C11BE-F71D-4D75-92CD-EEA5D8508C8B}"/>
              </a:ext>
            </a:extLst>
          </p:cNvPr>
          <p:cNvSpPr>
            <a:spLocks noGrp="1"/>
          </p:cNvSpPr>
          <p:nvPr>
            <p:ph type="ftr" sz="quarter" idx="11"/>
          </p:nvPr>
        </p:nvSpPr>
        <p:spPr/>
        <p:txBody>
          <a:bodyPr/>
          <a:lstStyle/>
          <a:p>
            <a:r>
              <a:rPr lang="en-US" altLang="ko-KR"/>
              <a:t>MMI Lab</a:t>
            </a:r>
            <a:endParaRPr lang="ko-KR" altLang="en-US"/>
          </a:p>
        </p:txBody>
      </p:sp>
      <p:sp>
        <p:nvSpPr>
          <p:cNvPr id="9" name="슬라이드 번호 개체 틀 8">
            <a:extLst>
              <a:ext uri="{FF2B5EF4-FFF2-40B4-BE49-F238E27FC236}">
                <a16:creationId xmlns:a16="http://schemas.microsoft.com/office/drawing/2014/main" id="{84818479-B3A6-4ED0-9710-DDE12D468B6E}"/>
              </a:ext>
            </a:extLst>
          </p:cNvPr>
          <p:cNvSpPr>
            <a:spLocks noGrp="1"/>
          </p:cNvSpPr>
          <p:nvPr>
            <p:ph type="sldNum" sz="quarter" idx="12"/>
          </p:nvPr>
        </p:nvSpPr>
        <p:spPr/>
        <p:txBody>
          <a:bodyPr/>
          <a:lstStyle/>
          <a:p>
            <a:fld id="{6A6EDE03-B16B-4B88-B2FE-F741EB15D69B}" type="slidenum">
              <a:rPr lang="ko-KR" altLang="en-US" smtClean="0"/>
              <a:t>19</a:t>
            </a:fld>
            <a:endParaRPr lang="ko-KR" altLang="en-US"/>
          </a:p>
        </p:txBody>
      </p:sp>
    </p:spTree>
    <p:extLst>
      <p:ext uri="{BB962C8B-B14F-4D97-AF65-F5344CB8AC3E}">
        <p14:creationId xmlns:p14="http://schemas.microsoft.com/office/powerpoint/2010/main" val="4198091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85C2B-B758-447F-8BCD-6D11D371DC40}"/>
              </a:ext>
            </a:extLst>
          </p:cNvPr>
          <p:cNvSpPr>
            <a:spLocks noGrp="1"/>
          </p:cNvSpPr>
          <p:nvPr>
            <p:ph type="title"/>
          </p:nvPr>
        </p:nvSpPr>
        <p:spPr/>
        <p:txBody>
          <a:bodyPr/>
          <a:lstStyle/>
          <a:p>
            <a:r>
              <a:rPr lang="en-US" altLang="ko-KR" dirty="0"/>
              <a:t>Contents</a:t>
            </a:r>
            <a:endParaRPr lang="ko-KR" altLang="en-US" dirty="0"/>
          </a:p>
        </p:txBody>
      </p:sp>
      <p:sp>
        <p:nvSpPr>
          <p:cNvPr id="3" name="내용 개체 틀 2">
            <a:extLst>
              <a:ext uri="{FF2B5EF4-FFF2-40B4-BE49-F238E27FC236}">
                <a16:creationId xmlns:a16="http://schemas.microsoft.com/office/drawing/2014/main" id="{793D649B-585F-476D-9E1A-7558E1B86DCE}"/>
              </a:ext>
            </a:extLst>
          </p:cNvPr>
          <p:cNvSpPr>
            <a:spLocks noGrp="1"/>
          </p:cNvSpPr>
          <p:nvPr>
            <p:ph idx="1"/>
          </p:nvPr>
        </p:nvSpPr>
        <p:spPr/>
        <p:txBody>
          <a:bodyPr>
            <a:normAutofit/>
          </a:bodyPr>
          <a:lstStyle/>
          <a:p>
            <a:pPr marL="0" indent="0">
              <a:buNone/>
            </a:pPr>
            <a:r>
              <a:rPr lang="en-US" altLang="ko-KR" dirty="0"/>
              <a:t>1. Affine Transform</a:t>
            </a:r>
          </a:p>
          <a:p>
            <a:pPr marL="457200" lvl="1" indent="0">
              <a:buNone/>
            </a:pPr>
            <a:r>
              <a:rPr lang="en-US" altLang="ko-KR" dirty="0"/>
              <a:t>Scaling, Rotation, Translation, Shear , ···</a:t>
            </a:r>
          </a:p>
          <a:p>
            <a:pPr marL="0" indent="0">
              <a:buNone/>
            </a:pPr>
            <a:r>
              <a:rPr lang="en-US" altLang="ko-KR" dirty="0"/>
              <a:t>2. Intensity Transform</a:t>
            </a:r>
          </a:p>
          <a:p>
            <a:pPr marL="457200" lvl="1" indent="0">
              <a:buNone/>
            </a:pPr>
            <a:r>
              <a:rPr lang="en-US" altLang="ko-KR" dirty="0"/>
              <a:t>Negative, Log, Gamma, ···</a:t>
            </a:r>
          </a:p>
          <a:p>
            <a:pPr marL="0" indent="0">
              <a:buNone/>
            </a:pPr>
            <a:r>
              <a:rPr lang="en-US" altLang="ko-KR" dirty="0"/>
              <a:t>3. Spatial Filtering </a:t>
            </a:r>
          </a:p>
          <a:p>
            <a:pPr marL="457200" lvl="1" indent="0">
              <a:buNone/>
            </a:pPr>
            <a:r>
              <a:rPr lang="en-US" altLang="ko-KR" dirty="0">
                <a:solidFill>
                  <a:prstClr val="black"/>
                </a:solidFill>
              </a:rPr>
              <a:t>Smoothing, Sharpening </a:t>
            </a:r>
            <a:endParaRPr lang="en-US" altLang="ko-KR" dirty="0"/>
          </a:p>
          <a:p>
            <a:pPr marL="0" indent="0">
              <a:buNone/>
            </a:pPr>
            <a:r>
              <a:rPr lang="en-US" altLang="ko-KR" dirty="0"/>
              <a:t>4. Color Transform</a:t>
            </a:r>
          </a:p>
          <a:p>
            <a:pPr marL="457200" lvl="1" indent="0">
              <a:buNone/>
            </a:pPr>
            <a:r>
              <a:rPr lang="en-US" altLang="ko-KR" dirty="0"/>
              <a:t>RGB-to-HSI, HSI-to-RGB</a:t>
            </a:r>
          </a:p>
          <a:p>
            <a:pPr marL="457200" lvl="1" indent="0">
              <a:buNone/>
            </a:pPr>
            <a:endParaRPr lang="en-US" altLang="ko-KR" dirty="0">
              <a:solidFill>
                <a:prstClr val="black"/>
              </a:solidFill>
            </a:endParaRPr>
          </a:p>
          <a:p>
            <a:pPr marL="457200" lvl="1" indent="0">
              <a:buNone/>
            </a:pPr>
            <a:endParaRPr lang="en-US" altLang="ko-KR" dirty="0">
              <a:solidFill>
                <a:prstClr val="black"/>
              </a:solidFill>
            </a:endParaRPr>
          </a:p>
          <a:p>
            <a:pPr marL="0" indent="0">
              <a:buNone/>
            </a:pPr>
            <a:endParaRPr lang="en-US" altLang="ko-KR" dirty="0"/>
          </a:p>
        </p:txBody>
      </p:sp>
      <p:sp>
        <p:nvSpPr>
          <p:cNvPr id="4" name="날짜 개체 틀 3">
            <a:extLst>
              <a:ext uri="{FF2B5EF4-FFF2-40B4-BE49-F238E27FC236}">
                <a16:creationId xmlns:a16="http://schemas.microsoft.com/office/drawing/2014/main" id="{399C8CFD-45DD-4EA5-A89C-C7200CB34F84}"/>
              </a:ext>
            </a:extLst>
          </p:cNvPr>
          <p:cNvSpPr>
            <a:spLocks noGrp="1"/>
          </p:cNvSpPr>
          <p:nvPr>
            <p:ph type="dt" sz="half" idx="10"/>
          </p:nvPr>
        </p:nvSpPr>
        <p:spPr/>
        <p:txBody>
          <a:bodyPr/>
          <a:lstStyle/>
          <a:p>
            <a:fld id="{84C579C9-DC8E-4FA2-99CB-28950B921ABE}"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B6E92B5D-EDA8-473B-943D-6D572B62DBC1}"/>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208B0114-1376-4380-8624-9E7CAD60A472}"/>
              </a:ext>
            </a:extLst>
          </p:cNvPr>
          <p:cNvSpPr>
            <a:spLocks noGrp="1"/>
          </p:cNvSpPr>
          <p:nvPr>
            <p:ph type="sldNum" sz="quarter" idx="12"/>
          </p:nvPr>
        </p:nvSpPr>
        <p:spPr/>
        <p:txBody>
          <a:bodyPr/>
          <a:lstStyle/>
          <a:p>
            <a:fld id="{6A6EDE03-B16B-4B88-B2FE-F741EB15D69B}" type="slidenum">
              <a:rPr lang="ko-KR" altLang="en-US" smtClean="0"/>
              <a:t>2</a:t>
            </a:fld>
            <a:endParaRPr lang="ko-KR" altLang="en-US"/>
          </a:p>
        </p:txBody>
      </p:sp>
    </p:spTree>
    <p:extLst>
      <p:ext uri="{BB962C8B-B14F-4D97-AF65-F5344CB8AC3E}">
        <p14:creationId xmlns:p14="http://schemas.microsoft.com/office/powerpoint/2010/main" val="245533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3FF9B7-EBA0-4B8E-81F2-E57D7BBF29E3}"/>
              </a:ext>
            </a:extLst>
          </p:cNvPr>
          <p:cNvSpPr>
            <a:spLocks noGrp="1"/>
          </p:cNvSpPr>
          <p:nvPr>
            <p:ph type="title"/>
          </p:nvPr>
        </p:nvSpPr>
        <p:spPr>
          <a:xfrm>
            <a:off x="677328" y="609600"/>
            <a:ext cx="2930518" cy="1320800"/>
          </a:xfrm>
        </p:spPr>
        <p:txBody>
          <a:bodyPr anchor="ctr">
            <a:normAutofit/>
          </a:bodyPr>
          <a:lstStyle/>
          <a:p>
            <a:pPr>
              <a:lnSpc>
                <a:spcPct val="90000"/>
              </a:lnSpc>
            </a:pPr>
            <a:r>
              <a:rPr lang="en-US" altLang="ko-KR" sz="3100" dirty="0"/>
              <a:t>Result(1) – Image Negative</a:t>
            </a:r>
            <a:endParaRPr lang="ko-KR" altLang="en-US" sz="3100" dirty="0"/>
          </a:p>
        </p:txBody>
      </p:sp>
      <p:pic>
        <p:nvPicPr>
          <p:cNvPr id="21" name="그림 20" descr="사람, 의류, 벽, 여자이(가) 표시된 사진&#10;&#10;매우 높은 신뢰도로 생성된 설명">
            <a:extLst>
              <a:ext uri="{FF2B5EF4-FFF2-40B4-BE49-F238E27FC236}">
                <a16:creationId xmlns:a16="http://schemas.microsoft.com/office/drawing/2014/main" id="{4CEA7391-D192-43EF-BC9E-49A9EEBD3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577" y="853139"/>
            <a:ext cx="2199842" cy="2199842"/>
          </a:xfrm>
          <a:prstGeom prst="rect">
            <a:avLst/>
          </a:prstGeom>
        </p:spPr>
      </p:pic>
      <p:pic>
        <p:nvPicPr>
          <p:cNvPr id="19" name="그림 18" descr="사람, 여자, 의류, 벽이(가) 표시된 사진&#10;&#10;매우 높은 신뢰도로 생성된 설명">
            <a:extLst>
              <a:ext uri="{FF2B5EF4-FFF2-40B4-BE49-F238E27FC236}">
                <a16:creationId xmlns:a16="http://schemas.microsoft.com/office/drawing/2014/main" id="{FE0C7995-BA98-49CE-803B-264C77AF5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416" y="853138"/>
            <a:ext cx="2199841" cy="2199841"/>
          </a:xfrm>
          <a:prstGeom prst="rect">
            <a:avLst/>
          </a:prstGeom>
        </p:spPr>
      </p:pic>
      <p:pic>
        <p:nvPicPr>
          <p:cNvPr id="17" name="그림 16" descr="사진이(가) 표시된 사진&#10;&#10;높은 신뢰도로 생성된 설명">
            <a:extLst>
              <a:ext uri="{FF2B5EF4-FFF2-40B4-BE49-F238E27FC236}">
                <a16:creationId xmlns:a16="http://schemas.microsoft.com/office/drawing/2014/main" id="{94807115-5770-4317-B2E0-93129EA85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690" y="3437139"/>
            <a:ext cx="2200567" cy="2604222"/>
          </a:xfrm>
          <a:prstGeom prst="rect">
            <a:avLst/>
          </a:prstGeom>
        </p:spPr>
      </p:pic>
      <p:pic>
        <p:nvPicPr>
          <p:cNvPr id="24" name="내용 개체 틀 4" descr="동물, 무척추동물, 실내, 사진이(가) 표시된 사진&#10;&#10;매우 높은 신뢰도로 생성된 설명">
            <a:extLst>
              <a:ext uri="{FF2B5EF4-FFF2-40B4-BE49-F238E27FC236}">
                <a16:creationId xmlns:a16="http://schemas.microsoft.com/office/drawing/2014/main" id="{853A8D26-023F-4EE4-AFA2-CD732497C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576" y="3437139"/>
            <a:ext cx="2200567" cy="2604222"/>
          </a:xfrm>
          <a:prstGeom prst="rect">
            <a:avLst/>
          </a:prstGeom>
        </p:spPr>
      </p:pic>
      <p:sp>
        <p:nvSpPr>
          <p:cNvPr id="22" name="TextBox 21">
            <a:extLst>
              <a:ext uri="{FF2B5EF4-FFF2-40B4-BE49-F238E27FC236}">
                <a16:creationId xmlns:a16="http://schemas.microsoft.com/office/drawing/2014/main" id="{9B0F47B9-504C-4552-A00B-0C814000B3F2}"/>
              </a:ext>
            </a:extLst>
          </p:cNvPr>
          <p:cNvSpPr txBox="1"/>
          <p:nvPr/>
        </p:nvSpPr>
        <p:spPr>
          <a:xfrm>
            <a:off x="4780076" y="6107224"/>
            <a:ext cx="2034540" cy="369332"/>
          </a:xfrm>
          <a:prstGeom prst="rect">
            <a:avLst/>
          </a:prstGeom>
          <a:noFill/>
        </p:spPr>
        <p:txBody>
          <a:bodyPr wrap="square" rtlCol="0">
            <a:spAutoFit/>
          </a:bodyPr>
          <a:lstStyle/>
          <a:p>
            <a:r>
              <a:rPr lang="en-US" altLang="ko-KR" dirty="0"/>
              <a:t>(c)</a:t>
            </a:r>
            <a:endParaRPr lang="ko-KR" altLang="en-US" dirty="0"/>
          </a:p>
        </p:txBody>
      </p:sp>
      <p:sp>
        <p:nvSpPr>
          <p:cNvPr id="25" name="TextBox 24">
            <a:extLst>
              <a:ext uri="{FF2B5EF4-FFF2-40B4-BE49-F238E27FC236}">
                <a16:creationId xmlns:a16="http://schemas.microsoft.com/office/drawing/2014/main" id="{41AED597-E1E8-4E48-86E7-5675CD3FBC54}"/>
              </a:ext>
            </a:extLst>
          </p:cNvPr>
          <p:cNvSpPr txBox="1"/>
          <p:nvPr/>
        </p:nvSpPr>
        <p:spPr>
          <a:xfrm>
            <a:off x="7729537" y="3051529"/>
            <a:ext cx="2034540" cy="369332"/>
          </a:xfrm>
          <a:prstGeom prst="rect">
            <a:avLst/>
          </a:prstGeom>
          <a:noFill/>
        </p:spPr>
        <p:txBody>
          <a:bodyPr wrap="square" rtlCol="0">
            <a:spAutoFit/>
          </a:bodyPr>
          <a:lstStyle/>
          <a:p>
            <a:r>
              <a:rPr lang="en-US" altLang="ko-KR" dirty="0"/>
              <a:t>(b)</a:t>
            </a:r>
            <a:endParaRPr lang="ko-KR" altLang="en-US" dirty="0"/>
          </a:p>
        </p:txBody>
      </p:sp>
      <p:sp>
        <p:nvSpPr>
          <p:cNvPr id="27" name="TextBox 26">
            <a:extLst>
              <a:ext uri="{FF2B5EF4-FFF2-40B4-BE49-F238E27FC236}">
                <a16:creationId xmlns:a16="http://schemas.microsoft.com/office/drawing/2014/main" id="{FF265C95-7144-4C84-9F6E-5D587739CF94}"/>
              </a:ext>
            </a:extLst>
          </p:cNvPr>
          <p:cNvSpPr txBox="1"/>
          <p:nvPr/>
        </p:nvSpPr>
        <p:spPr>
          <a:xfrm>
            <a:off x="4955857" y="3005846"/>
            <a:ext cx="2034540" cy="369332"/>
          </a:xfrm>
          <a:prstGeom prst="rect">
            <a:avLst/>
          </a:prstGeom>
          <a:noFill/>
        </p:spPr>
        <p:txBody>
          <a:bodyPr wrap="square" rtlCol="0">
            <a:spAutoFit/>
          </a:bodyPr>
          <a:lstStyle/>
          <a:p>
            <a:r>
              <a:rPr lang="en-US" altLang="ko-KR" dirty="0"/>
              <a:t>(a)</a:t>
            </a:r>
            <a:endParaRPr lang="ko-KR" altLang="en-US" dirty="0"/>
          </a:p>
        </p:txBody>
      </p:sp>
      <p:sp>
        <p:nvSpPr>
          <p:cNvPr id="28" name="TextBox 27">
            <a:extLst>
              <a:ext uri="{FF2B5EF4-FFF2-40B4-BE49-F238E27FC236}">
                <a16:creationId xmlns:a16="http://schemas.microsoft.com/office/drawing/2014/main" id="{82172B85-39F7-4C5C-90CB-5AC06CC1DD2A}"/>
              </a:ext>
            </a:extLst>
          </p:cNvPr>
          <p:cNvSpPr txBox="1"/>
          <p:nvPr/>
        </p:nvSpPr>
        <p:spPr>
          <a:xfrm>
            <a:off x="7652816" y="6091723"/>
            <a:ext cx="2034540" cy="369332"/>
          </a:xfrm>
          <a:prstGeom prst="rect">
            <a:avLst/>
          </a:prstGeom>
          <a:noFill/>
        </p:spPr>
        <p:txBody>
          <a:bodyPr wrap="square" rtlCol="0">
            <a:spAutoFit/>
          </a:bodyPr>
          <a:lstStyle/>
          <a:p>
            <a:r>
              <a:rPr lang="en-US" altLang="ko-KR" dirty="0"/>
              <a:t>(d)</a:t>
            </a:r>
            <a:endParaRPr lang="ko-KR" altLang="en-US" dirty="0"/>
          </a:p>
        </p:txBody>
      </p:sp>
      <p:sp>
        <p:nvSpPr>
          <p:cNvPr id="23" name="TextBox 22">
            <a:extLst>
              <a:ext uri="{FF2B5EF4-FFF2-40B4-BE49-F238E27FC236}">
                <a16:creationId xmlns:a16="http://schemas.microsoft.com/office/drawing/2014/main" id="{AD7CCFFE-53CA-4E36-8491-F3FCC5B6E3DD}"/>
              </a:ext>
            </a:extLst>
          </p:cNvPr>
          <p:cNvSpPr txBox="1"/>
          <p:nvPr/>
        </p:nvSpPr>
        <p:spPr>
          <a:xfrm>
            <a:off x="495301" y="1992361"/>
            <a:ext cx="3467100" cy="1703480"/>
          </a:xfrm>
          <a:prstGeom prst="rect">
            <a:avLst/>
          </a:prstGeom>
          <a:noFill/>
        </p:spPr>
        <p:txBody>
          <a:bodyPr wrap="square" rtlCol="0">
            <a:spAutoFit/>
          </a:bodyPr>
          <a:lstStyle/>
          <a:p>
            <a:pPr marL="342900" indent="-342900">
              <a:lnSpc>
                <a:spcPct val="150000"/>
              </a:lnSpc>
              <a:buAutoNum type="alphaLcParenBoth"/>
            </a:pPr>
            <a:r>
              <a:rPr lang="en-US" altLang="ko-KR" dirty="0"/>
              <a:t>Grayscale image of Lena</a:t>
            </a:r>
          </a:p>
          <a:p>
            <a:pPr marL="342900" indent="-342900">
              <a:lnSpc>
                <a:spcPct val="150000"/>
              </a:lnSpc>
              <a:buAutoNum type="alphaLcParenBoth"/>
            </a:pPr>
            <a:r>
              <a:rPr lang="en-US" altLang="ko-KR" dirty="0"/>
              <a:t>Negative image of (a)</a:t>
            </a:r>
          </a:p>
          <a:p>
            <a:pPr marL="342900" indent="-342900">
              <a:lnSpc>
                <a:spcPct val="150000"/>
              </a:lnSpc>
              <a:buAutoNum type="alphaLcParenBoth"/>
            </a:pPr>
            <a:r>
              <a:rPr lang="en-US" altLang="ko-KR" dirty="0"/>
              <a:t>Original Digital mammogram</a:t>
            </a:r>
          </a:p>
          <a:p>
            <a:pPr marL="342900" indent="-342900">
              <a:lnSpc>
                <a:spcPct val="150000"/>
              </a:lnSpc>
              <a:buAutoNum type="alphaLcParenBoth"/>
            </a:pPr>
            <a:r>
              <a:rPr lang="en-US" altLang="ko-KR" dirty="0"/>
              <a:t>Negative image of (c)</a:t>
            </a:r>
            <a:endParaRPr lang="ko-KR" altLang="en-US" dirty="0"/>
          </a:p>
        </p:txBody>
      </p:sp>
      <p:sp>
        <p:nvSpPr>
          <p:cNvPr id="3" name="날짜 개체 틀 2">
            <a:extLst>
              <a:ext uri="{FF2B5EF4-FFF2-40B4-BE49-F238E27FC236}">
                <a16:creationId xmlns:a16="http://schemas.microsoft.com/office/drawing/2014/main" id="{9BD7FA2C-8C65-45D3-8321-791F992B80B1}"/>
              </a:ext>
            </a:extLst>
          </p:cNvPr>
          <p:cNvSpPr>
            <a:spLocks noGrp="1"/>
          </p:cNvSpPr>
          <p:nvPr>
            <p:ph type="dt" sz="half" idx="10"/>
          </p:nvPr>
        </p:nvSpPr>
        <p:spPr/>
        <p:txBody>
          <a:bodyPr/>
          <a:lstStyle/>
          <a:p>
            <a:fld id="{67E05432-AC55-4C31-A706-C3EA46C98B85}"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54B3E6F5-2D86-484F-A262-E807A6AF613A}"/>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D9885574-1A8E-4C06-B0E5-7BCB4AC4E89B}"/>
              </a:ext>
            </a:extLst>
          </p:cNvPr>
          <p:cNvSpPr>
            <a:spLocks noGrp="1"/>
          </p:cNvSpPr>
          <p:nvPr>
            <p:ph type="sldNum" sz="quarter" idx="12"/>
          </p:nvPr>
        </p:nvSpPr>
        <p:spPr/>
        <p:txBody>
          <a:bodyPr/>
          <a:lstStyle/>
          <a:p>
            <a:fld id="{6A6EDE03-B16B-4B88-B2FE-F741EB15D69B}" type="slidenum">
              <a:rPr lang="ko-KR" altLang="en-US" smtClean="0"/>
              <a:t>20</a:t>
            </a:fld>
            <a:endParaRPr lang="ko-KR" altLang="en-US"/>
          </a:p>
        </p:txBody>
      </p:sp>
    </p:spTree>
    <p:extLst>
      <p:ext uri="{BB962C8B-B14F-4D97-AF65-F5344CB8AC3E}">
        <p14:creationId xmlns:p14="http://schemas.microsoft.com/office/powerpoint/2010/main" val="709301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5F7892-4545-442F-83DD-7A309C2DEB84}"/>
              </a:ext>
            </a:extLst>
          </p:cNvPr>
          <p:cNvSpPr>
            <a:spLocks noGrp="1"/>
          </p:cNvSpPr>
          <p:nvPr>
            <p:ph type="title"/>
          </p:nvPr>
        </p:nvSpPr>
        <p:spPr>
          <a:xfrm>
            <a:off x="677328" y="609600"/>
            <a:ext cx="2930518" cy="1320800"/>
          </a:xfrm>
        </p:spPr>
        <p:txBody>
          <a:bodyPr anchor="ctr">
            <a:normAutofit/>
          </a:bodyPr>
          <a:lstStyle/>
          <a:p>
            <a:pPr>
              <a:lnSpc>
                <a:spcPct val="90000"/>
              </a:lnSpc>
            </a:pPr>
            <a:r>
              <a:rPr lang="en-US" altLang="ko-KR" sz="3100" dirty="0"/>
              <a:t>Result(2) – Log Transformation</a:t>
            </a:r>
            <a:endParaRPr lang="ko-KR" altLang="en-US" sz="3100" dirty="0"/>
          </a:p>
        </p:txBody>
      </p:sp>
      <p:pic>
        <p:nvPicPr>
          <p:cNvPr id="7" name="그림 6" descr="사람, 의류, 여자, 벽이(가) 표시된 사진&#10;&#10;매우 높은 신뢰도로 생성된 설명">
            <a:extLst>
              <a:ext uri="{FF2B5EF4-FFF2-40B4-BE49-F238E27FC236}">
                <a16:creationId xmlns:a16="http://schemas.microsoft.com/office/drawing/2014/main" id="{A234B825-A6F1-48E5-983D-DF206B60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718" y="609598"/>
            <a:ext cx="2596281" cy="2596281"/>
          </a:xfrm>
          <a:prstGeom prst="rect">
            <a:avLst/>
          </a:prstGeom>
        </p:spPr>
      </p:pic>
      <p:pic>
        <p:nvPicPr>
          <p:cNvPr id="9" name="그림 8" descr="사람, 여자, 의류, 벽이(가) 표시된 사진&#10;&#10;매우 높은 신뢰도로 생성된 설명">
            <a:extLst>
              <a:ext uri="{FF2B5EF4-FFF2-40B4-BE49-F238E27FC236}">
                <a16:creationId xmlns:a16="http://schemas.microsoft.com/office/drawing/2014/main" id="{BAA82B7A-6D0E-4E4E-97C5-2F32A42DD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834" y="609599"/>
            <a:ext cx="2596281" cy="2596281"/>
          </a:xfrm>
          <a:prstGeom prst="rect">
            <a:avLst/>
          </a:prstGeom>
        </p:spPr>
      </p:pic>
      <p:pic>
        <p:nvPicPr>
          <p:cNvPr id="11" name="그림 10" descr="어두운이(가) 표시된 사진&#10;&#10;높은 신뢰도로 생성된 설명">
            <a:extLst>
              <a:ext uri="{FF2B5EF4-FFF2-40B4-BE49-F238E27FC236}">
                <a16:creationId xmlns:a16="http://schemas.microsoft.com/office/drawing/2014/main" id="{D118205E-35E0-421A-AD09-9912CFC47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834" y="3652121"/>
            <a:ext cx="2596283" cy="2596283"/>
          </a:xfrm>
          <a:prstGeom prst="rect">
            <a:avLst/>
          </a:prstGeom>
        </p:spPr>
      </p:pic>
      <p:pic>
        <p:nvPicPr>
          <p:cNvPr id="14" name="내용 개체 틀 4">
            <a:extLst>
              <a:ext uri="{FF2B5EF4-FFF2-40B4-BE49-F238E27FC236}">
                <a16:creationId xmlns:a16="http://schemas.microsoft.com/office/drawing/2014/main" id="{BBEE95E3-7772-447C-9D59-D05BEBF44D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7716" y="3652121"/>
            <a:ext cx="2596283" cy="2596283"/>
          </a:xfrm>
          <a:prstGeom prst="rect">
            <a:avLst/>
          </a:prstGeom>
        </p:spPr>
      </p:pic>
      <p:sp>
        <p:nvSpPr>
          <p:cNvPr id="12" name="TextBox 11">
            <a:extLst>
              <a:ext uri="{FF2B5EF4-FFF2-40B4-BE49-F238E27FC236}">
                <a16:creationId xmlns:a16="http://schemas.microsoft.com/office/drawing/2014/main" id="{744069AC-1D7D-4189-A653-D759F5F07565}"/>
              </a:ext>
            </a:extLst>
          </p:cNvPr>
          <p:cNvSpPr txBox="1"/>
          <p:nvPr/>
        </p:nvSpPr>
        <p:spPr>
          <a:xfrm>
            <a:off x="7779982" y="3193373"/>
            <a:ext cx="2314575" cy="369332"/>
          </a:xfrm>
          <a:prstGeom prst="rect">
            <a:avLst/>
          </a:prstGeom>
          <a:noFill/>
        </p:spPr>
        <p:txBody>
          <a:bodyPr wrap="square" rtlCol="0">
            <a:spAutoFit/>
          </a:bodyPr>
          <a:lstStyle/>
          <a:p>
            <a:r>
              <a:rPr lang="en-US" altLang="ko-KR" dirty="0"/>
              <a:t>(b)</a:t>
            </a:r>
            <a:endParaRPr lang="ko-KR" altLang="en-US" dirty="0"/>
          </a:p>
        </p:txBody>
      </p:sp>
      <p:sp>
        <p:nvSpPr>
          <p:cNvPr id="15" name="TextBox 14">
            <a:extLst>
              <a:ext uri="{FF2B5EF4-FFF2-40B4-BE49-F238E27FC236}">
                <a16:creationId xmlns:a16="http://schemas.microsoft.com/office/drawing/2014/main" id="{E6E9861A-096B-496D-A0E2-92F5F337F07B}"/>
              </a:ext>
            </a:extLst>
          </p:cNvPr>
          <p:cNvSpPr txBox="1"/>
          <p:nvPr/>
        </p:nvSpPr>
        <p:spPr>
          <a:xfrm>
            <a:off x="4938712" y="3193373"/>
            <a:ext cx="2314575" cy="369332"/>
          </a:xfrm>
          <a:prstGeom prst="rect">
            <a:avLst/>
          </a:prstGeom>
          <a:noFill/>
        </p:spPr>
        <p:txBody>
          <a:bodyPr wrap="square" rtlCol="0">
            <a:spAutoFit/>
          </a:bodyPr>
          <a:lstStyle/>
          <a:p>
            <a:r>
              <a:rPr lang="en-US" altLang="ko-KR" dirty="0"/>
              <a:t>(a)</a:t>
            </a:r>
            <a:endParaRPr lang="ko-KR" altLang="en-US" dirty="0"/>
          </a:p>
        </p:txBody>
      </p:sp>
      <p:sp>
        <p:nvSpPr>
          <p:cNvPr id="17" name="TextBox 16">
            <a:extLst>
              <a:ext uri="{FF2B5EF4-FFF2-40B4-BE49-F238E27FC236}">
                <a16:creationId xmlns:a16="http://schemas.microsoft.com/office/drawing/2014/main" id="{07F4A08C-DE7F-431E-985B-7553467B1B9D}"/>
              </a:ext>
            </a:extLst>
          </p:cNvPr>
          <p:cNvSpPr txBox="1"/>
          <p:nvPr/>
        </p:nvSpPr>
        <p:spPr>
          <a:xfrm>
            <a:off x="4857750" y="6290908"/>
            <a:ext cx="2314575" cy="369332"/>
          </a:xfrm>
          <a:prstGeom prst="rect">
            <a:avLst/>
          </a:prstGeom>
          <a:noFill/>
        </p:spPr>
        <p:txBody>
          <a:bodyPr wrap="square" rtlCol="0">
            <a:spAutoFit/>
          </a:bodyPr>
          <a:lstStyle/>
          <a:p>
            <a:r>
              <a:rPr lang="en-US" altLang="ko-KR" dirty="0"/>
              <a:t>(c)</a:t>
            </a:r>
            <a:endParaRPr lang="ko-KR" altLang="en-US" dirty="0"/>
          </a:p>
        </p:txBody>
      </p:sp>
      <p:sp>
        <p:nvSpPr>
          <p:cNvPr id="18" name="TextBox 17">
            <a:extLst>
              <a:ext uri="{FF2B5EF4-FFF2-40B4-BE49-F238E27FC236}">
                <a16:creationId xmlns:a16="http://schemas.microsoft.com/office/drawing/2014/main" id="{5978BB7A-3469-468D-A369-F27AAC2AE50E}"/>
              </a:ext>
            </a:extLst>
          </p:cNvPr>
          <p:cNvSpPr txBox="1"/>
          <p:nvPr/>
        </p:nvSpPr>
        <p:spPr>
          <a:xfrm>
            <a:off x="7754839" y="6290908"/>
            <a:ext cx="2314575" cy="369332"/>
          </a:xfrm>
          <a:prstGeom prst="rect">
            <a:avLst/>
          </a:prstGeom>
          <a:noFill/>
        </p:spPr>
        <p:txBody>
          <a:bodyPr wrap="square" rtlCol="0">
            <a:spAutoFit/>
          </a:bodyPr>
          <a:lstStyle/>
          <a:p>
            <a:r>
              <a:rPr lang="en-US" altLang="ko-KR" dirty="0"/>
              <a:t>(d)</a:t>
            </a:r>
            <a:endParaRPr lang="ko-KR" altLang="en-US" dirty="0"/>
          </a:p>
        </p:txBody>
      </p:sp>
      <p:sp>
        <p:nvSpPr>
          <p:cNvPr id="19" name="TextBox 18">
            <a:extLst>
              <a:ext uri="{FF2B5EF4-FFF2-40B4-BE49-F238E27FC236}">
                <a16:creationId xmlns:a16="http://schemas.microsoft.com/office/drawing/2014/main" id="{A9377ABB-1546-4C62-B907-DCA0E13C9009}"/>
              </a:ext>
            </a:extLst>
          </p:cNvPr>
          <p:cNvSpPr txBox="1"/>
          <p:nvPr/>
        </p:nvSpPr>
        <p:spPr>
          <a:xfrm>
            <a:off x="495301" y="1992361"/>
            <a:ext cx="3467100" cy="3780971"/>
          </a:xfrm>
          <a:prstGeom prst="rect">
            <a:avLst/>
          </a:prstGeom>
          <a:noFill/>
        </p:spPr>
        <p:txBody>
          <a:bodyPr wrap="square" rtlCol="0">
            <a:spAutoFit/>
          </a:bodyPr>
          <a:lstStyle/>
          <a:p>
            <a:pPr marL="342900" indent="-342900">
              <a:lnSpc>
                <a:spcPct val="150000"/>
              </a:lnSpc>
              <a:buAutoNum type="alphaLcParenBoth"/>
            </a:pPr>
            <a:r>
              <a:rPr lang="en-US" altLang="ko-KR" dirty="0"/>
              <a:t>Grayscale image of Lena</a:t>
            </a:r>
          </a:p>
          <a:p>
            <a:pPr marL="342900" indent="-342900">
              <a:lnSpc>
                <a:spcPct val="150000"/>
              </a:lnSpc>
              <a:buAutoNum type="alphaLcParenBoth"/>
            </a:pPr>
            <a:r>
              <a:rPr lang="en-US" altLang="ko-KR" dirty="0"/>
              <a:t>Log transformation of (a) and scaled to 8bits</a:t>
            </a:r>
          </a:p>
          <a:p>
            <a:pPr marL="342900" indent="-342900">
              <a:lnSpc>
                <a:spcPct val="150000"/>
              </a:lnSpc>
              <a:buAutoNum type="alphaLcParenBoth"/>
            </a:pPr>
            <a:r>
              <a:rPr lang="en-US" altLang="ko-KR" dirty="0"/>
              <a:t>Fourier spectrum image</a:t>
            </a:r>
          </a:p>
          <a:p>
            <a:pPr marL="342900" indent="-342900">
              <a:lnSpc>
                <a:spcPct val="150000"/>
              </a:lnSpc>
              <a:buAutoNum type="alphaLcParenBoth"/>
            </a:pPr>
            <a:r>
              <a:rPr lang="en-US" altLang="ko-KR" dirty="0"/>
              <a:t>Log transformation of (a) and scaled to 8bits</a:t>
            </a:r>
          </a:p>
          <a:p>
            <a:pPr marL="342900" indent="-342900">
              <a:lnSpc>
                <a:spcPct val="150000"/>
              </a:lnSpc>
              <a:buAutoNum type="alphaLcParenBoth"/>
            </a:pPr>
            <a:endParaRPr lang="en-US" altLang="ko-KR" dirty="0"/>
          </a:p>
          <a:p>
            <a:pPr>
              <a:lnSpc>
                <a:spcPct val="150000"/>
              </a:lnSpc>
            </a:pPr>
            <a:r>
              <a:rPr lang="pt-BR" altLang="ko-KR" dirty="0"/>
              <a:t>s = c log (1 + r) with c=1</a:t>
            </a:r>
          </a:p>
          <a:p>
            <a:pPr>
              <a:lnSpc>
                <a:spcPct val="150000"/>
              </a:lnSpc>
            </a:pPr>
            <a:endParaRPr lang="en-US" altLang="ko-KR" dirty="0"/>
          </a:p>
        </p:txBody>
      </p:sp>
      <p:sp>
        <p:nvSpPr>
          <p:cNvPr id="3" name="날짜 개체 틀 2">
            <a:extLst>
              <a:ext uri="{FF2B5EF4-FFF2-40B4-BE49-F238E27FC236}">
                <a16:creationId xmlns:a16="http://schemas.microsoft.com/office/drawing/2014/main" id="{2D9FAB46-878E-49AE-99ED-7FEF06D49719}"/>
              </a:ext>
            </a:extLst>
          </p:cNvPr>
          <p:cNvSpPr>
            <a:spLocks noGrp="1"/>
          </p:cNvSpPr>
          <p:nvPr>
            <p:ph type="dt" sz="half" idx="10"/>
          </p:nvPr>
        </p:nvSpPr>
        <p:spPr/>
        <p:txBody>
          <a:bodyPr/>
          <a:lstStyle/>
          <a:p>
            <a:fld id="{7501815C-B838-4656-B6B4-4E99C31180A2}"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81C0C7A9-3650-4DDC-8D77-50A5E7787693}"/>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111E684A-B881-40F7-851A-B0B530E992C4}"/>
              </a:ext>
            </a:extLst>
          </p:cNvPr>
          <p:cNvSpPr>
            <a:spLocks noGrp="1"/>
          </p:cNvSpPr>
          <p:nvPr>
            <p:ph type="sldNum" sz="quarter" idx="12"/>
          </p:nvPr>
        </p:nvSpPr>
        <p:spPr/>
        <p:txBody>
          <a:bodyPr/>
          <a:lstStyle/>
          <a:p>
            <a:fld id="{6A6EDE03-B16B-4B88-B2FE-F741EB15D69B}" type="slidenum">
              <a:rPr lang="ko-KR" altLang="en-US" smtClean="0"/>
              <a:t>21</a:t>
            </a:fld>
            <a:endParaRPr lang="ko-KR" altLang="en-US"/>
          </a:p>
        </p:txBody>
      </p:sp>
    </p:spTree>
    <p:extLst>
      <p:ext uri="{BB962C8B-B14F-4D97-AF65-F5344CB8AC3E}">
        <p14:creationId xmlns:p14="http://schemas.microsoft.com/office/powerpoint/2010/main" val="364129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E49DBF-0350-442B-9A93-DEA4BB195A87}"/>
              </a:ext>
            </a:extLst>
          </p:cNvPr>
          <p:cNvSpPr>
            <a:spLocks noGrp="1"/>
          </p:cNvSpPr>
          <p:nvPr>
            <p:ph type="title"/>
          </p:nvPr>
        </p:nvSpPr>
        <p:spPr>
          <a:xfrm>
            <a:off x="1062842" y="0"/>
            <a:ext cx="8288035" cy="1096650"/>
          </a:xfrm>
        </p:spPr>
        <p:txBody>
          <a:bodyPr vert="horz" lIns="91440" tIns="45720" rIns="91440" bIns="45720" rtlCol="0" anchor="b">
            <a:normAutofit/>
          </a:bodyPr>
          <a:lstStyle/>
          <a:p>
            <a:pPr algn="ctr" latinLnBrk="0">
              <a:lnSpc>
                <a:spcPct val="90000"/>
              </a:lnSpc>
            </a:pPr>
            <a:r>
              <a:rPr lang="en-US" altLang="ko-KR" sz="4100" dirty="0"/>
              <a:t>Result(3) – Gamma Transformation</a:t>
            </a:r>
          </a:p>
        </p:txBody>
      </p:sp>
      <p:pic>
        <p:nvPicPr>
          <p:cNvPr id="5" name="내용 개체 틀 4">
            <a:extLst>
              <a:ext uri="{FF2B5EF4-FFF2-40B4-BE49-F238E27FC236}">
                <a16:creationId xmlns:a16="http://schemas.microsoft.com/office/drawing/2014/main" id="{D5D8FBD0-FEE9-46E3-92E7-2156AB65CD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83" r="5" b="5"/>
          <a:stretch/>
        </p:blipFill>
        <p:spPr>
          <a:xfrm>
            <a:off x="6782290" y="1389132"/>
            <a:ext cx="2472507" cy="3317736"/>
          </a:xfrm>
          <a:prstGeom prst="rect">
            <a:avLst/>
          </a:prstGeom>
        </p:spPr>
      </p:pic>
      <p:pic>
        <p:nvPicPr>
          <p:cNvPr id="9" name="그림 8">
            <a:extLst>
              <a:ext uri="{FF2B5EF4-FFF2-40B4-BE49-F238E27FC236}">
                <a16:creationId xmlns:a16="http://schemas.microsoft.com/office/drawing/2014/main" id="{4FCC89E1-C138-4C88-8BCE-269F5E556FFF}"/>
              </a:ext>
            </a:extLst>
          </p:cNvPr>
          <p:cNvPicPr>
            <a:picLocks noChangeAspect="1"/>
          </p:cNvPicPr>
          <p:nvPr/>
        </p:nvPicPr>
        <p:blipFill rotWithShape="1">
          <a:blip r:embed="rId3">
            <a:extLst>
              <a:ext uri="{28A0092B-C50C-407E-A947-70E740481C1C}">
                <a14:useLocalDpi xmlns:a14="http://schemas.microsoft.com/office/drawing/2010/main" val="0"/>
              </a:ext>
            </a:extLst>
          </a:blip>
          <a:srcRect l="2667" r="5" b="5"/>
          <a:stretch/>
        </p:blipFill>
        <p:spPr>
          <a:xfrm>
            <a:off x="1117970" y="1389132"/>
            <a:ext cx="2470375" cy="3317736"/>
          </a:xfrm>
          <a:prstGeom prst="rect">
            <a:avLst/>
          </a:prstGeom>
        </p:spPr>
      </p:pic>
      <p:pic>
        <p:nvPicPr>
          <p:cNvPr id="7" name="그림 6" descr="병이(가) 표시된 사진&#10;&#10;높은 신뢰도로 생성된 설명">
            <a:extLst>
              <a:ext uri="{FF2B5EF4-FFF2-40B4-BE49-F238E27FC236}">
                <a16:creationId xmlns:a16="http://schemas.microsoft.com/office/drawing/2014/main" id="{DAEF3813-4D23-47CF-8197-542F21B62C55}"/>
              </a:ext>
            </a:extLst>
          </p:cNvPr>
          <p:cNvPicPr>
            <a:picLocks noChangeAspect="1"/>
          </p:cNvPicPr>
          <p:nvPr/>
        </p:nvPicPr>
        <p:blipFill rotWithShape="1">
          <a:blip r:embed="rId4">
            <a:extLst>
              <a:ext uri="{28A0092B-C50C-407E-A947-70E740481C1C}">
                <a14:useLocalDpi xmlns:a14="http://schemas.microsoft.com/office/drawing/2010/main" val="0"/>
              </a:ext>
            </a:extLst>
          </a:blip>
          <a:srcRect l="2667" r="5" b="5"/>
          <a:stretch/>
        </p:blipFill>
        <p:spPr>
          <a:xfrm>
            <a:off x="3965354" y="1389132"/>
            <a:ext cx="2470374" cy="3317736"/>
          </a:xfrm>
          <a:prstGeom prst="rect">
            <a:avLst/>
          </a:prstGeom>
        </p:spPr>
      </p:pic>
      <p:sp>
        <p:nvSpPr>
          <p:cNvPr id="25" name="TextBox 24">
            <a:extLst>
              <a:ext uri="{FF2B5EF4-FFF2-40B4-BE49-F238E27FC236}">
                <a16:creationId xmlns:a16="http://schemas.microsoft.com/office/drawing/2014/main" id="{C4B3C15E-EDCE-43DA-9883-5A80153F9EB5}"/>
              </a:ext>
            </a:extLst>
          </p:cNvPr>
          <p:cNvSpPr txBox="1"/>
          <p:nvPr/>
        </p:nvSpPr>
        <p:spPr>
          <a:xfrm>
            <a:off x="1162228" y="5468868"/>
            <a:ext cx="6943547" cy="923330"/>
          </a:xfrm>
          <a:prstGeom prst="rect">
            <a:avLst/>
          </a:prstGeom>
          <a:noFill/>
        </p:spPr>
        <p:txBody>
          <a:bodyPr wrap="square" rtlCol="0">
            <a:spAutoFit/>
          </a:bodyPr>
          <a:lstStyle/>
          <a:p>
            <a:pPr marL="342900" indent="-342900">
              <a:buAutoNum type="alphaLcParenBoth"/>
            </a:pPr>
            <a:r>
              <a:rPr lang="en-US" altLang="ko-KR" dirty="0"/>
              <a:t>(MRI) of a fractured human spine.</a:t>
            </a:r>
          </a:p>
          <a:p>
            <a:r>
              <a:rPr lang="en-US" altLang="ko-KR" dirty="0"/>
              <a:t>(b) Results of applying gamma transformation of (a) with </a:t>
            </a:r>
            <a:r>
              <a:rPr lang="el-GR" altLang="ko-KR" dirty="0"/>
              <a:t>γ</a:t>
            </a:r>
            <a:r>
              <a:rPr lang="en-US" altLang="ko-KR" dirty="0"/>
              <a:t> = 0.6 </a:t>
            </a:r>
          </a:p>
          <a:p>
            <a:r>
              <a:rPr lang="en-US" altLang="ko-KR" dirty="0"/>
              <a:t>(c) With  </a:t>
            </a:r>
            <a:r>
              <a:rPr lang="el-GR" altLang="ko-KR" dirty="0"/>
              <a:t>γ</a:t>
            </a:r>
            <a:r>
              <a:rPr lang="en-US" altLang="ko-KR" dirty="0"/>
              <a:t> = 0.4</a:t>
            </a:r>
          </a:p>
        </p:txBody>
      </p:sp>
      <p:sp>
        <p:nvSpPr>
          <p:cNvPr id="40" name="TextBox 39">
            <a:extLst>
              <a:ext uri="{FF2B5EF4-FFF2-40B4-BE49-F238E27FC236}">
                <a16:creationId xmlns:a16="http://schemas.microsoft.com/office/drawing/2014/main" id="{EEF60C6E-849B-44D6-94E3-4DF3FF689F43}"/>
              </a:ext>
            </a:extLst>
          </p:cNvPr>
          <p:cNvSpPr txBox="1"/>
          <p:nvPr/>
        </p:nvSpPr>
        <p:spPr>
          <a:xfrm>
            <a:off x="4928514" y="4725918"/>
            <a:ext cx="2695575" cy="369332"/>
          </a:xfrm>
          <a:prstGeom prst="rect">
            <a:avLst/>
          </a:prstGeom>
          <a:noFill/>
        </p:spPr>
        <p:txBody>
          <a:bodyPr wrap="square" rtlCol="0">
            <a:spAutoFit/>
          </a:bodyPr>
          <a:lstStyle/>
          <a:p>
            <a:r>
              <a:rPr lang="en-US" altLang="ko-KR" dirty="0"/>
              <a:t>(b)</a:t>
            </a:r>
            <a:endParaRPr lang="ko-KR" altLang="en-US" dirty="0"/>
          </a:p>
        </p:txBody>
      </p:sp>
      <p:sp>
        <p:nvSpPr>
          <p:cNvPr id="41" name="TextBox 40">
            <a:extLst>
              <a:ext uri="{FF2B5EF4-FFF2-40B4-BE49-F238E27FC236}">
                <a16:creationId xmlns:a16="http://schemas.microsoft.com/office/drawing/2014/main" id="{6376FEB2-6893-463A-BE4F-130FE1CBEEF3}"/>
              </a:ext>
            </a:extLst>
          </p:cNvPr>
          <p:cNvSpPr txBox="1"/>
          <p:nvPr/>
        </p:nvSpPr>
        <p:spPr>
          <a:xfrm>
            <a:off x="7740304" y="4725918"/>
            <a:ext cx="2695575" cy="369332"/>
          </a:xfrm>
          <a:prstGeom prst="rect">
            <a:avLst/>
          </a:prstGeom>
          <a:noFill/>
        </p:spPr>
        <p:txBody>
          <a:bodyPr wrap="square" rtlCol="0">
            <a:spAutoFit/>
          </a:bodyPr>
          <a:lstStyle/>
          <a:p>
            <a:r>
              <a:rPr lang="en-US" altLang="ko-KR" dirty="0"/>
              <a:t>(c)</a:t>
            </a:r>
            <a:endParaRPr lang="ko-KR" altLang="en-US" dirty="0"/>
          </a:p>
        </p:txBody>
      </p:sp>
      <p:sp>
        <p:nvSpPr>
          <p:cNvPr id="42" name="TextBox 41">
            <a:extLst>
              <a:ext uri="{FF2B5EF4-FFF2-40B4-BE49-F238E27FC236}">
                <a16:creationId xmlns:a16="http://schemas.microsoft.com/office/drawing/2014/main" id="{B861D9F2-29F5-4827-A232-BBDAF6351AD9}"/>
              </a:ext>
            </a:extLst>
          </p:cNvPr>
          <p:cNvSpPr txBox="1"/>
          <p:nvPr/>
        </p:nvSpPr>
        <p:spPr>
          <a:xfrm>
            <a:off x="2137885" y="4768334"/>
            <a:ext cx="2695575" cy="369332"/>
          </a:xfrm>
          <a:prstGeom prst="rect">
            <a:avLst/>
          </a:prstGeom>
          <a:noFill/>
        </p:spPr>
        <p:txBody>
          <a:bodyPr wrap="square" rtlCol="0">
            <a:spAutoFit/>
          </a:bodyPr>
          <a:lstStyle/>
          <a:p>
            <a:r>
              <a:rPr lang="en-US" altLang="ko-KR" dirty="0"/>
              <a:t>(a)</a:t>
            </a:r>
            <a:endParaRPr lang="ko-KR" altLang="en-US" dirty="0"/>
          </a:p>
        </p:txBody>
      </p:sp>
      <p:sp>
        <p:nvSpPr>
          <p:cNvPr id="3" name="날짜 개체 틀 2">
            <a:extLst>
              <a:ext uri="{FF2B5EF4-FFF2-40B4-BE49-F238E27FC236}">
                <a16:creationId xmlns:a16="http://schemas.microsoft.com/office/drawing/2014/main" id="{98153DFF-D9F8-4CC4-970B-D6BCFF538C94}"/>
              </a:ext>
            </a:extLst>
          </p:cNvPr>
          <p:cNvSpPr>
            <a:spLocks noGrp="1"/>
          </p:cNvSpPr>
          <p:nvPr>
            <p:ph type="dt" sz="half" idx="10"/>
          </p:nvPr>
        </p:nvSpPr>
        <p:spPr/>
        <p:txBody>
          <a:bodyPr/>
          <a:lstStyle/>
          <a:p>
            <a:fld id="{BAB65CF6-7A1A-478D-9973-0C01F0B04D1E}"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6FD7F96D-3DF4-47AB-94DF-17011DE0CC66}"/>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CFB12D45-4F97-4D47-82C5-7BA2FDEA2296}"/>
              </a:ext>
            </a:extLst>
          </p:cNvPr>
          <p:cNvSpPr>
            <a:spLocks noGrp="1"/>
          </p:cNvSpPr>
          <p:nvPr>
            <p:ph type="sldNum" sz="quarter" idx="12"/>
          </p:nvPr>
        </p:nvSpPr>
        <p:spPr/>
        <p:txBody>
          <a:bodyPr/>
          <a:lstStyle/>
          <a:p>
            <a:fld id="{6A6EDE03-B16B-4B88-B2FE-F741EB15D69B}" type="slidenum">
              <a:rPr lang="ko-KR" altLang="en-US" smtClean="0"/>
              <a:t>22</a:t>
            </a:fld>
            <a:endParaRPr lang="ko-KR" altLang="en-US"/>
          </a:p>
        </p:txBody>
      </p:sp>
    </p:spTree>
    <p:extLst>
      <p:ext uri="{BB962C8B-B14F-4D97-AF65-F5344CB8AC3E}">
        <p14:creationId xmlns:p14="http://schemas.microsoft.com/office/powerpoint/2010/main" val="4126872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E49DBF-0350-442B-9A93-DEA4BB195A87}"/>
              </a:ext>
            </a:extLst>
          </p:cNvPr>
          <p:cNvSpPr>
            <a:spLocks noGrp="1"/>
          </p:cNvSpPr>
          <p:nvPr>
            <p:ph type="title"/>
          </p:nvPr>
        </p:nvSpPr>
        <p:spPr>
          <a:xfrm>
            <a:off x="1062842" y="0"/>
            <a:ext cx="8288035" cy="1096650"/>
          </a:xfrm>
        </p:spPr>
        <p:txBody>
          <a:bodyPr vert="horz" lIns="91440" tIns="45720" rIns="91440" bIns="45720" rtlCol="0" anchor="b">
            <a:normAutofit/>
          </a:bodyPr>
          <a:lstStyle/>
          <a:p>
            <a:pPr algn="ctr" latinLnBrk="0">
              <a:lnSpc>
                <a:spcPct val="90000"/>
              </a:lnSpc>
            </a:pPr>
            <a:r>
              <a:rPr lang="en-US" altLang="ko-KR" sz="4100" dirty="0"/>
              <a:t>Result(3) – Gamma Transformation</a:t>
            </a:r>
          </a:p>
        </p:txBody>
      </p:sp>
      <p:sp>
        <p:nvSpPr>
          <p:cNvPr id="25" name="TextBox 24">
            <a:extLst>
              <a:ext uri="{FF2B5EF4-FFF2-40B4-BE49-F238E27FC236}">
                <a16:creationId xmlns:a16="http://schemas.microsoft.com/office/drawing/2014/main" id="{C4B3C15E-EDCE-43DA-9883-5A80153F9EB5}"/>
              </a:ext>
            </a:extLst>
          </p:cNvPr>
          <p:cNvSpPr txBox="1"/>
          <p:nvPr/>
        </p:nvSpPr>
        <p:spPr>
          <a:xfrm>
            <a:off x="1162228" y="5468868"/>
            <a:ext cx="6943547" cy="923330"/>
          </a:xfrm>
          <a:prstGeom prst="rect">
            <a:avLst/>
          </a:prstGeom>
          <a:noFill/>
        </p:spPr>
        <p:txBody>
          <a:bodyPr wrap="square" rtlCol="0">
            <a:spAutoFit/>
          </a:bodyPr>
          <a:lstStyle/>
          <a:p>
            <a:pPr marL="342900" indent="-342900">
              <a:buAutoNum type="alphaLcParenBoth"/>
            </a:pPr>
            <a:r>
              <a:rPr lang="en-US" altLang="ko-KR" dirty="0"/>
              <a:t>Dark color image </a:t>
            </a:r>
          </a:p>
          <a:p>
            <a:r>
              <a:rPr lang="en-US" altLang="ko-KR" dirty="0"/>
              <a:t>(b) Results of applying gamma transformation of (a) with </a:t>
            </a:r>
            <a:r>
              <a:rPr lang="el-GR" altLang="ko-KR" dirty="0"/>
              <a:t>γ</a:t>
            </a:r>
            <a:r>
              <a:rPr lang="en-US" altLang="ko-KR" dirty="0"/>
              <a:t> = 0.7 </a:t>
            </a:r>
          </a:p>
          <a:p>
            <a:r>
              <a:rPr lang="en-US" altLang="ko-KR" dirty="0"/>
              <a:t>(c) With  </a:t>
            </a:r>
            <a:r>
              <a:rPr lang="el-GR" altLang="ko-KR" dirty="0"/>
              <a:t>γ</a:t>
            </a:r>
            <a:r>
              <a:rPr lang="en-US" altLang="ko-KR" dirty="0"/>
              <a:t> = 0.4</a:t>
            </a:r>
          </a:p>
        </p:txBody>
      </p:sp>
      <p:sp>
        <p:nvSpPr>
          <p:cNvPr id="40" name="TextBox 39">
            <a:extLst>
              <a:ext uri="{FF2B5EF4-FFF2-40B4-BE49-F238E27FC236}">
                <a16:creationId xmlns:a16="http://schemas.microsoft.com/office/drawing/2014/main" id="{EEF60C6E-849B-44D6-94E3-4DF3FF689F43}"/>
              </a:ext>
            </a:extLst>
          </p:cNvPr>
          <p:cNvSpPr txBox="1"/>
          <p:nvPr/>
        </p:nvSpPr>
        <p:spPr>
          <a:xfrm>
            <a:off x="5670896" y="4587182"/>
            <a:ext cx="2695575" cy="369332"/>
          </a:xfrm>
          <a:prstGeom prst="rect">
            <a:avLst/>
          </a:prstGeom>
          <a:noFill/>
        </p:spPr>
        <p:txBody>
          <a:bodyPr wrap="square" rtlCol="0">
            <a:spAutoFit/>
          </a:bodyPr>
          <a:lstStyle/>
          <a:p>
            <a:r>
              <a:rPr lang="en-US" altLang="ko-KR" dirty="0"/>
              <a:t>(b)</a:t>
            </a:r>
            <a:endParaRPr lang="ko-KR" altLang="en-US" dirty="0"/>
          </a:p>
        </p:txBody>
      </p:sp>
      <p:sp>
        <p:nvSpPr>
          <p:cNvPr id="41" name="TextBox 40">
            <a:extLst>
              <a:ext uri="{FF2B5EF4-FFF2-40B4-BE49-F238E27FC236}">
                <a16:creationId xmlns:a16="http://schemas.microsoft.com/office/drawing/2014/main" id="{6376FEB2-6893-463A-BE4F-130FE1CBEEF3}"/>
              </a:ext>
            </a:extLst>
          </p:cNvPr>
          <p:cNvSpPr txBox="1"/>
          <p:nvPr/>
        </p:nvSpPr>
        <p:spPr>
          <a:xfrm>
            <a:off x="9496425" y="4587182"/>
            <a:ext cx="2695575" cy="369332"/>
          </a:xfrm>
          <a:prstGeom prst="rect">
            <a:avLst/>
          </a:prstGeom>
          <a:noFill/>
        </p:spPr>
        <p:txBody>
          <a:bodyPr wrap="square" rtlCol="0">
            <a:spAutoFit/>
          </a:bodyPr>
          <a:lstStyle/>
          <a:p>
            <a:r>
              <a:rPr lang="en-US" altLang="ko-KR" dirty="0"/>
              <a:t>(c)</a:t>
            </a:r>
            <a:endParaRPr lang="ko-KR" altLang="en-US" dirty="0"/>
          </a:p>
        </p:txBody>
      </p:sp>
      <p:sp>
        <p:nvSpPr>
          <p:cNvPr id="42" name="TextBox 41">
            <a:extLst>
              <a:ext uri="{FF2B5EF4-FFF2-40B4-BE49-F238E27FC236}">
                <a16:creationId xmlns:a16="http://schemas.microsoft.com/office/drawing/2014/main" id="{B861D9F2-29F5-4827-A232-BBDAF6351AD9}"/>
              </a:ext>
            </a:extLst>
          </p:cNvPr>
          <p:cNvSpPr txBox="1"/>
          <p:nvPr/>
        </p:nvSpPr>
        <p:spPr>
          <a:xfrm>
            <a:off x="1845367" y="4587182"/>
            <a:ext cx="2695575" cy="369332"/>
          </a:xfrm>
          <a:prstGeom prst="rect">
            <a:avLst/>
          </a:prstGeom>
          <a:noFill/>
        </p:spPr>
        <p:txBody>
          <a:bodyPr wrap="square" rtlCol="0">
            <a:spAutoFit/>
          </a:bodyPr>
          <a:lstStyle/>
          <a:p>
            <a:r>
              <a:rPr lang="en-US" altLang="ko-KR" dirty="0"/>
              <a:t>(a)</a:t>
            </a:r>
            <a:endParaRPr lang="ko-KR" altLang="en-US" dirty="0"/>
          </a:p>
        </p:txBody>
      </p:sp>
      <p:pic>
        <p:nvPicPr>
          <p:cNvPr id="23" name="그림 22" descr="사람, 남자, 서있는, 쥐고있는이(가) 표시된 사진&#10;&#10;매우 높은 신뢰도로 생성된 설명">
            <a:extLst>
              <a:ext uri="{FF2B5EF4-FFF2-40B4-BE49-F238E27FC236}">
                <a16:creationId xmlns:a16="http://schemas.microsoft.com/office/drawing/2014/main" id="{87C1B750-11F7-4F1B-8F49-67ACB85C4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11" y="1609003"/>
            <a:ext cx="3641176" cy="2903837"/>
          </a:xfrm>
          <a:prstGeom prst="rect">
            <a:avLst/>
          </a:prstGeom>
        </p:spPr>
      </p:pic>
      <p:pic>
        <p:nvPicPr>
          <p:cNvPr id="24" name="그림 23" descr="사람, 남자, 서있는, 실외이(가) 표시된 사진&#10;&#10;매우 높은 신뢰도로 생성된 설명">
            <a:extLst>
              <a:ext uri="{FF2B5EF4-FFF2-40B4-BE49-F238E27FC236}">
                <a16:creationId xmlns:a16="http://schemas.microsoft.com/office/drawing/2014/main" id="{322FDBD3-D805-43D4-BD86-9F79EBCDB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583" y="1616310"/>
            <a:ext cx="3641176" cy="2903837"/>
          </a:xfrm>
          <a:prstGeom prst="rect">
            <a:avLst/>
          </a:prstGeom>
        </p:spPr>
      </p:pic>
      <p:pic>
        <p:nvPicPr>
          <p:cNvPr id="26" name="그림 25" descr="사람, 실외, 서있는, 쥐고있는이(가) 표시된 사진&#10;&#10;매우 높은 신뢰도로 생성된 설명">
            <a:extLst>
              <a:ext uri="{FF2B5EF4-FFF2-40B4-BE49-F238E27FC236}">
                <a16:creationId xmlns:a16="http://schemas.microsoft.com/office/drawing/2014/main" id="{5C049768-3AA1-4968-BE5E-7F9DDE280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946" y="1646174"/>
            <a:ext cx="3641176" cy="2903837"/>
          </a:xfrm>
          <a:prstGeom prst="rect">
            <a:avLst/>
          </a:prstGeom>
        </p:spPr>
      </p:pic>
      <p:sp>
        <p:nvSpPr>
          <p:cNvPr id="3" name="날짜 개체 틀 2">
            <a:extLst>
              <a:ext uri="{FF2B5EF4-FFF2-40B4-BE49-F238E27FC236}">
                <a16:creationId xmlns:a16="http://schemas.microsoft.com/office/drawing/2014/main" id="{90DC15AE-122F-4E67-B6C5-BA00CF05ACDA}"/>
              </a:ext>
            </a:extLst>
          </p:cNvPr>
          <p:cNvSpPr>
            <a:spLocks noGrp="1"/>
          </p:cNvSpPr>
          <p:nvPr>
            <p:ph type="dt" sz="half" idx="10"/>
          </p:nvPr>
        </p:nvSpPr>
        <p:spPr/>
        <p:txBody>
          <a:bodyPr/>
          <a:lstStyle/>
          <a:p>
            <a:fld id="{1DE575D3-B216-4753-9E33-C1D0BA631701}"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8DB6BD79-97EC-40FC-9F33-226EA3B7A739}"/>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15F7D438-218D-4C02-89F6-C8C4435F5B33}"/>
              </a:ext>
            </a:extLst>
          </p:cNvPr>
          <p:cNvSpPr>
            <a:spLocks noGrp="1"/>
          </p:cNvSpPr>
          <p:nvPr>
            <p:ph type="sldNum" sz="quarter" idx="12"/>
          </p:nvPr>
        </p:nvSpPr>
        <p:spPr/>
        <p:txBody>
          <a:bodyPr/>
          <a:lstStyle/>
          <a:p>
            <a:fld id="{6A6EDE03-B16B-4B88-B2FE-F741EB15D69B}" type="slidenum">
              <a:rPr lang="ko-KR" altLang="en-US" smtClean="0"/>
              <a:t>23</a:t>
            </a:fld>
            <a:endParaRPr lang="ko-KR" altLang="en-US"/>
          </a:p>
        </p:txBody>
      </p:sp>
    </p:spTree>
    <p:extLst>
      <p:ext uri="{BB962C8B-B14F-4D97-AF65-F5344CB8AC3E}">
        <p14:creationId xmlns:p14="http://schemas.microsoft.com/office/powerpoint/2010/main" val="844683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00917D-38B1-4B6A-8809-39CFAF41B315}"/>
              </a:ext>
            </a:extLst>
          </p:cNvPr>
          <p:cNvSpPr>
            <a:spLocks noGrp="1"/>
          </p:cNvSpPr>
          <p:nvPr>
            <p:ph type="title"/>
          </p:nvPr>
        </p:nvSpPr>
        <p:spPr/>
        <p:txBody>
          <a:bodyPr>
            <a:normAutofit/>
          </a:bodyPr>
          <a:lstStyle/>
          <a:p>
            <a:r>
              <a:rPr lang="en-US" altLang="ko-KR" dirty="0"/>
              <a:t>Result(4) – Contrast </a:t>
            </a:r>
            <a:r>
              <a:rPr lang="en-US" altLang="ko-KR" dirty="0" err="1"/>
              <a:t>strectching</a:t>
            </a:r>
            <a:endParaRPr lang="ko-KR" altLang="en-US" dirty="0"/>
          </a:p>
        </p:txBody>
      </p:sp>
      <p:sp>
        <p:nvSpPr>
          <p:cNvPr id="12" name="Content Placeholder 11">
            <a:extLst>
              <a:ext uri="{FF2B5EF4-FFF2-40B4-BE49-F238E27FC236}">
                <a16:creationId xmlns:a16="http://schemas.microsoft.com/office/drawing/2014/main" id="{EACBC2FF-0015-44B4-8EE2-642EC0EA9640}"/>
              </a:ext>
            </a:extLst>
          </p:cNvPr>
          <p:cNvSpPr>
            <a:spLocks noGrp="1"/>
          </p:cNvSpPr>
          <p:nvPr>
            <p:ph idx="1"/>
          </p:nvPr>
        </p:nvSpPr>
        <p:spPr>
          <a:xfrm>
            <a:off x="6325880" y="2160589"/>
            <a:ext cx="3437245" cy="3880773"/>
          </a:xfrm>
        </p:spPr>
        <p:txBody>
          <a:bodyPr>
            <a:normAutofit/>
          </a:bodyPr>
          <a:lstStyle/>
          <a:p>
            <a:pPr>
              <a:buAutoNum type="alphaLcParenBoth"/>
            </a:pPr>
            <a:r>
              <a:rPr lang="en-US" dirty="0"/>
              <a:t>A low-contrast image</a:t>
            </a:r>
          </a:p>
          <a:p>
            <a:pPr>
              <a:buAutoNum type="alphaLcParenBoth"/>
            </a:pPr>
            <a:r>
              <a:rPr lang="en-US" dirty="0"/>
              <a:t>Result of contrast stretching</a:t>
            </a:r>
          </a:p>
        </p:txBody>
      </p:sp>
      <p:pic>
        <p:nvPicPr>
          <p:cNvPr id="10" name="내용 개체 틀 4" descr="과일, 음식, 앉아있는, 실내이(가) 표시된 사진&#10;&#10;매우 높은 신뢰도로 생성된 설명">
            <a:extLst>
              <a:ext uri="{FF2B5EF4-FFF2-40B4-BE49-F238E27FC236}">
                <a16:creationId xmlns:a16="http://schemas.microsoft.com/office/drawing/2014/main" id="{21BC1B6F-37AB-4A3F-96D6-62974AFD2A20}"/>
              </a:ext>
            </a:extLst>
          </p:cNvPr>
          <p:cNvPicPr>
            <a:picLocks noChangeAspect="1"/>
          </p:cNvPicPr>
          <p:nvPr/>
        </p:nvPicPr>
        <p:blipFill rotWithShape="1">
          <a:blip r:embed="rId2">
            <a:extLst>
              <a:ext uri="{28A0092B-C50C-407E-A947-70E740481C1C}">
                <a14:useLocalDpi xmlns:a14="http://schemas.microsoft.com/office/drawing/2010/main" val="0"/>
              </a:ext>
            </a:extLst>
          </a:blip>
          <a:srcRect l="12847" r="19531" b="1"/>
          <a:stretch/>
        </p:blipFill>
        <p:spPr>
          <a:xfrm>
            <a:off x="3499866" y="2159000"/>
            <a:ext cx="2625335" cy="3882362"/>
          </a:xfrm>
          <a:prstGeom prst="rect">
            <a:avLst/>
          </a:prstGeom>
        </p:spPr>
      </p:pic>
      <p:pic>
        <p:nvPicPr>
          <p:cNvPr id="7" name="그림 6" descr="실내이(가) 표시된 사진&#10;&#10;매우 높은 신뢰도로 생성된 설명">
            <a:extLst>
              <a:ext uri="{FF2B5EF4-FFF2-40B4-BE49-F238E27FC236}">
                <a16:creationId xmlns:a16="http://schemas.microsoft.com/office/drawing/2014/main" id="{9288B8A1-35C5-4AD5-BBE7-72FB442C1668}"/>
              </a:ext>
            </a:extLst>
          </p:cNvPr>
          <p:cNvPicPr>
            <a:picLocks noChangeAspect="1"/>
          </p:cNvPicPr>
          <p:nvPr/>
        </p:nvPicPr>
        <p:blipFill rotWithShape="1">
          <a:blip r:embed="rId3">
            <a:extLst>
              <a:ext uri="{28A0092B-C50C-407E-A947-70E740481C1C}">
                <a14:useLocalDpi xmlns:a14="http://schemas.microsoft.com/office/drawing/2010/main" val="0"/>
              </a:ext>
            </a:extLst>
          </a:blip>
          <a:srcRect l="11893" r="20485" b="1"/>
          <a:stretch/>
        </p:blipFill>
        <p:spPr>
          <a:xfrm>
            <a:off x="677334" y="2159000"/>
            <a:ext cx="2625335" cy="3882362"/>
          </a:xfrm>
          <a:prstGeom prst="rect">
            <a:avLst/>
          </a:prstGeom>
        </p:spPr>
      </p:pic>
      <p:sp>
        <p:nvSpPr>
          <p:cNvPr id="8" name="TextBox 7">
            <a:extLst>
              <a:ext uri="{FF2B5EF4-FFF2-40B4-BE49-F238E27FC236}">
                <a16:creationId xmlns:a16="http://schemas.microsoft.com/office/drawing/2014/main" id="{C9F416E3-FD41-44C8-9624-78453BF7006F}"/>
              </a:ext>
            </a:extLst>
          </p:cNvPr>
          <p:cNvSpPr txBox="1"/>
          <p:nvPr/>
        </p:nvSpPr>
        <p:spPr>
          <a:xfrm>
            <a:off x="1693377" y="6085296"/>
            <a:ext cx="2822532" cy="369332"/>
          </a:xfrm>
          <a:prstGeom prst="rect">
            <a:avLst/>
          </a:prstGeom>
          <a:noFill/>
        </p:spPr>
        <p:txBody>
          <a:bodyPr wrap="square" rtlCol="0">
            <a:spAutoFit/>
          </a:bodyPr>
          <a:lstStyle/>
          <a:p>
            <a:r>
              <a:rPr lang="en-US" altLang="ko-KR" dirty="0"/>
              <a:t>(a)</a:t>
            </a:r>
            <a:endParaRPr lang="ko-KR" altLang="en-US" dirty="0"/>
          </a:p>
        </p:txBody>
      </p:sp>
      <p:sp>
        <p:nvSpPr>
          <p:cNvPr id="28" name="TextBox 27">
            <a:extLst>
              <a:ext uri="{FF2B5EF4-FFF2-40B4-BE49-F238E27FC236}">
                <a16:creationId xmlns:a16="http://schemas.microsoft.com/office/drawing/2014/main" id="{4203E095-7774-49F1-A7CE-29F20E48ED73}"/>
              </a:ext>
            </a:extLst>
          </p:cNvPr>
          <p:cNvSpPr txBox="1"/>
          <p:nvPr/>
        </p:nvSpPr>
        <p:spPr>
          <a:xfrm>
            <a:off x="4515909" y="6085296"/>
            <a:ext cx="2822532" cy="369332"/>
          </a:xfrm>
          <a:prstGeom prst="rect">
            <a:avLst/>
          </a:prstGeom>
          <a:noFill/>
        </p:spPr>
        <p:txBody>
          <a:bodyPr wrap="square" rtlCol="0">
            <a:spAutoFit/>
          </a:bodyPr>
          <a:lstStyle/>
          <a:p>
            <a:r>
              <a:rPr lang="en-US" altLang="ko-KR" dirty="0"/>
              <a:t>(b)</a:t>
            </a:r>
            <a:endParaRPr lang="ko-KR" altLang="en-US" dirty="0"/>
          </a:p>
        </p:txBody>
      </p:sp>
      <p:sp>
        <p:nvSpPr>
          <p:cNvPr id="3" name="날짜 개체 틀 2">
            <a:extLst>
              <a:ext uri="{FF2B5EF4-FFF2-40B4-BE49-F238E27FC236}">
                <a16:creationId xmlns:a16="http://schemas.microsoft.com/office/drawing/2014/main" id="{4541DA91-ACAD-4180-891B-1127F93938FF}"/>
              </a:ext>
            </a:extLst>
          </p:cNvPr>
          <p:cNvSpPr>
            <a:spLocks noGrp="1"/>
          </p:cNvSpPr>
          <p:nvPr>
            <p:ph type="dt" sz="half" idx="10"/>
          </p:nvPr>
        </p:nvSpPr>
        <p:spPr/>
        <p:txBody>
          <a:bodyPr/>
          <a:lstStyle/>
          <a:p>
            <a:fld id="{535A91A0-73D9-49A4-A8E5-6993F967A711}"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DE76CE14-485D-4163-8323-28F25E47A2D6}"/>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9CE7A038-CB8E-4CA8-B894-FA8DA899507F}"/>
              </a:ext>
            </a:extLst>
          </p:cNvPr>
          <p:cNvSpPr>
            <a:spLocks noGrp="1"/>
          </p:cNvSpPr>
          <p:nvPr>
            <p:ph type="sldNum" sz="quarter" idx="12"/>
          </p:nvPr>
        </p:nvSpPr>
        <p:spPr/>
        <p:txBody>
          <a:bodyPr/>
          <a:lstStyle/>
          <a:p>
            <a:fld id="{6A6EDE03-B16B-4B88-B2FE-F741EB15D69B}" type="slidenum">
              <a:rPr lang="ko-KR" altLang="en-US" smtClean="0"/>
              <a:t>24</a:t>
            </a:fld>
            <a:endParaRPr lang="ko-KR" altLang="en-US"/>
          </a:p>
        </p:txBody>
      </p:sp>
    </p:spTree>
    <p:extLst>
      <p:ext uri="{BB962C8B-B14F-4D97-AF65-F5344CB8AC3E}">
        <p14:creationId xmlns:p14="http://schemas.microsoft.com/office/powerpoint/2010/main" val="1518821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09AA5E-A903-4040-ADE3-57519A1ED48F}"/>
              </a:ext>
            </a:extLst>
          </p:cNvPr>
          <p:cNvSpPr>
            <a:spLocks noGrp="1"/>
          </p:cNvSpPr>
          <p:nvPr>
            <p:ph type="ctrTitle"/>
          </p:nvPr>
        </p:nvSpPr>
        <p:spPr/>
        <p:txBody>
          <a:bodyPr/>
          <a:lstStyle/>
          <a:p>
            <a:r>
              <a:rPr lang="en-US" altLang="ko-KR" dirty="0"/>
              <a:t>3. Spatial Filtering </a:t>
            </a:r>
            <a:endParaRPr lang="ko-KR" altLang="en-US" dirty="0"/>
          </a:p>
        </p:txBody>
      </p:sp>
      <p:sp>
        <p:nvSpPr>
          <p:cNvPr id="3" name="부제목 2">
            <a:extLst>
              <a:ext uri="{FF2B5EF4-FFF2-40B4-BE49-F238E27FC236}">
                <a16:creationId xmlns:a16="http://schemas.microsoft.com/office/drawing/2014/main" id="{8C39CB16-C8FC-419C-A62D-34655E0DB1EE}"/>
              </a:ext>
            </a:extLst>
          </p:cNvPr>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1949358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F34AEF-67FA-4298-91B5-A2432F570EB0}"/>
              </a:ext>
            </a:extLst>
          </p:cNvPr>
          <p:cNvSpPr>
            <a:spLocks noGrp="1"/>
          </p:cNvSpPr>
          <p:nvPr>
            <p:ph type="title"/>
          </p:nvPr>
        </p:nvSpPr>
        <p:spPr/>
        <p:txBody>
          <a:bodyPr/>
          <a:lstStyle/>
          <a:p>
            <a:r>
              <a:rPr lang="en-US" altLang="ko-KR" dirty="0"/>
              <a:t>Theory(1) -</a:t>
            </a:r>
            <a:r>
              <a:rPr lang="en-US" altLang="ko-KR" b="1" dirty="0"/>
              <a:t> </a:t>
            </a:r>
            <a:r>
              <a:rPr lang="en-US" altLang="ko-KR" dirty="0"/>
              <a:t>Fundamentals of Spatial Filtering</a:t>
            </a:r>
            <a:endParaRPr lang="ko-KR" altLang="en-US" dirty="0"/>
          </a:p>
        </p:txBody>
      </p:sp>
      <p:sp>
        <p:nvSpPr>
          <p:cNvPr id="3" name="내용 개체 틀 2">
            <a:extLst>
              <a:ext uri="{FF2B5EF4-FFF2-40B4-BE49-F238E27FC236}">
                <a16:creationId xmlns:a16="http://schemas.microsoft.com/office/drawing/2014/main" id="{E3BB3082-0F49-4999-8BDF-02117C552EBB}"/>
              </a:ext>
            </a:extLst>
          </p:cNvPr>
          <p:cNvSpPr>
            <a:spLocks noGrp="1"/>
          </p:cNvSpPr>
          <p:nvPr>
            <p:ph idx="1"/>
          </p:nvPr>
        </p:nvSpPr>
        <p:spPr/>
        <p:txBody>
          <a:bodyPr/>
          <a:lstStyle/>
          <a:p>
            <a:r>
              <a:rPr lang="en-US" altLang="ko-KR" dirty="0"/>
              <a:t>a spatial filter consists of (1) a </a:t>
            </a:r>
            <a:r>
              <a:rPr lang="en-US" altLang="ko-KR" i="1" dirty="0"/>
              <a:t>neighborhood</a:t>
            </a:r>
            <a:r>
              <a:rPr lang="en-US" altLang="ko-KR" dirty="0"/>
              <a:t>, (typically a small rectangle), and (2) a </a:t>
            </a:r>
            <a:r>
              <a:rPr lang="en-US" altLang="ko-KR" i="1" dirty="0"/>
              <a:t>predefined operation </a:t>
            </a:r>
            <a:r>
              <a:rPr lang="en-US" altLang="ko-KR" dirty="0"/>
              <a:t>that is performed on the image pixels encompassed by the neighborhood.</a:t>
            </a:r>
          </a:p>
          <a:p>
            <a:r>
              <a:rPr lang="en-US" altLang="ko-KR" dirty="0"/>
              <a:t>A processed (filtered) image is generated as the center of the filter visits each pixel in the input image. </a:t>
            </a:r>
          </a:p>
          <a:p>
            <a:r>
              <a:rPr lang="en-US" altLang="ko-KR" dirty="0"/>
              <a:t>If the operation performed on the image pixels is linear, then the filter is called a </a:t>
            </a:r>
            <a:r>
              <a:rPr lang="en-US" altLang="ko-KR" i="1" dirty="0"/>
              <a:t>linear spatial filter</a:t>
            </a:r>
            <a:r>
              <a:rPr lang="en-US" altLang="ko-KR" dirty="0"/>
              <a:t>. Otherwise, the filter is </a:t>
            </a:r>
            <a:r>
              <a:rPr lang="en-US" altLang="ko-KR" i="1" dirty="0"/>
              <a:t>nonlinear</a:t>
            </a:r>
            <a:r>
              <a:rPr lang="en-US" altLang="ko-KR" dirty="0"/>
              <a:t>.</a:t>
            </a:r>
          </a:p>
          <a:p>
            <a:endParaRPr lang="ko-KR" altLang="en-US" dirty="0"/>
          </a:p>
        </p:txBody>
      </p:sp>
      <p:sp>
        <p:nvSpPr>
          <p:cNvPr id="4" name="날짜 개체 틀 3">
            <a:extLst>
              <a:ext uri="{FF2B5EF4-FFF2-40B4-BE49-F238E27FC236}">
                <a16:creationId xmlns:a16="http://schemas.microsoft.com/office/drawing/2014/main" id="{059CF561-6C70-47CA-95E8-8D1353FD95BC}"/>
              </a:ext>
            </a:extLst>
          </p:cNvPr>
          <p:cNvSpPr>
            <a:spLocks noGrp="1"/>
          </p:cNvSpPr>
          <p:nvPr>
            <p:ph type="dt" sz="half" idx="10"/>
          </p:nvPr>
        </p:nvSpPr>
        <p:spPr/>
        <p:txBody>
          <a:bodyPr/>
          <a:lstStyle/>
          <a:p>
            <a:fld id="{84784897-CD23-4A84-B9D1-5717A3B35AFC}"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74A8D64F-4DFF-4E27-AB46-1009BFD39770}"/>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75162EF2-F334-43B3-AE43-181C028E9BDD}"/>
              </a:ext>
            </a:extLst>
          </p:cNvPr>
          <p:cNvSpPr>
            <a:spLocks noGrp="1"/>
          </p:cNvSpPr>
          <p:nvPr>
            <p:ph type="sldNum" sz="quarter" idx="12"/>
          </p:nvPr>
        </p:nvSpPr>
        <p:spPr/>
        <p:txBody>
          <a:bodyPr/>
          <a:lstStyle/>
          <a:p>
            <a:fld id="{6A6EDE03-B16B-4B88-B2FE-F741EB15D69B}" type="slidenum">
              <a:rPr lang="ko-KR" altLang="en-US" smtClean="0"/>
              <a:t>26</a:t>
            </a:fld>
            <a:endParaRPr lang="ko-KR" altLang="en-US"/>
          </a:p>
        </p:txBody>
      </p:sp>
    </p:spTree>
    <p:extLst>
      <p:ext uri="{BB962C8B-B14F-4D97-AF65-F5344CB8AC3E}">
        <p14:creationId xmlns:p14="http://schemas.microsoft.com/office/powerpoint/2010/main" val="1274461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4AC96E1E-BB59-4881-8BD5-BD215E012B13}"/>
              </a:ext>
            </a:extLst>
          </p:cNvPr>
          <p:cNvPicPr>
            <a:picLocks noChangeAspect="1"/>
          </p:cNvPicPr>
          <p:nvPr/>
        </p:nvPicPr>
        <p:blipFill>
          <a:blip r:embed="rId2"/>
          <a:stretch>
            <a:fillRect/>
          </a:stretch>
        </p:blipFill>
        <p:spPr>
          <a:xfrm>
            <a:off x="487547" y="0"/>
            <a:ext cx="6778256" cy="6858000"/>
          </a:xfrm>
          <a:prstGeom prst="rect">
            <a:avLst/>
          </a:prstGeom>
        </p:spPr>
      </p:pic>
      <p:sp>
        <p:nvSpPr>
          <p:cNvPr id="8" name="직사각형 7">
            <a:extLst>
              <a:ext uri="{FF2B5EF4-FFF2-40B4-BE49-F238E27FC236}">
                <a16:creationId xmlns:a16="http://schemas.microsoft.com/office/drawing/2014/main" id="{535A0C2B-8DFB-422F-8D69-7823B2F0AD92}"/>
              </a:ext>
            </a:extLst>
          </p:cNvPr>
          <p:cNvSpPr/>
          <p:nvPr/>
        </p:nvSpPr>
        <p:spPr>
          <a:xfrm>
            <a:off x="5934075" y="5562511"/>
            <a:ext cx="6096000" cy="923330"/>
          </a:xfrm>
          <a:prstGeom prst="rect">
            <a:avLst/>
          </a:prstGeom>
        </p:spPr>
        <p:txBody>
          <a:bodyPr>
            <a:spAutoFit/>
          </a:bodyPr>
          <a:lstStyle/>
          <a:p>
            <a:r>
              <a:rPr lang="en-US" altLang="ko-KR" dirty="0">
                <a:latin typeface="TimesTen-Roman"/>
              </a:rPr>
              <a:t>The mechanics of linear spatial filtering using a 3x3 filter mask. The form chosen to denote the coordinates of the filter mask coefficients simplifies writing expressions for linear filtering.</a:t>
            </a:r>
            <a:endParaRPr lang="ko-KR" altLang="en-US" dirty="0"/>
          </a:p>
        </p:txBody>
      </p:sp>
      <p:sp>
        <p:nvSpPr>
          <p:cNvPr id="2" name="날짜 개체 틀 1">
            <a:extLst>
              <a:ext uri="{FF2B5EF4-FFF2-40B4-BE49-F238E27FC236}">
                <a16:creationId xmlns:a16="http://schemas.microsoft.com/office/drawing/2014/main" id="{A7A7282B-94E2-4934-9A7E-3A77C1639E30}"/>
              </a:ext>
            </a:extLst>
          </p:cNvPr>
          <p:cNvSpPr>
            <a:spLocks noGrp="1"/>
          </p:cNvSpPr>
          <p:nvPr>
            <p:ph type="dt" sz="half" idx="10"/>
          </p:nvPr>
        </p:nvSpPr>
        <p:spPr/>
        <p:txBody>
          <a:bodyPr/>
          <a:lstStyle/>
          <a:p>
            <a:fld id="{58A633F1-9614-4CF2-A637-1337AC9A0493}" type="datetime1">
              <a:rPr lang="ko-KR" altLang="en-US" smtClean="0"/>
              <a:t>2019-07-08</a:t>
            </a:fld>
            <a:endParaRPr lang="ko-KR" altLang="en-US"/>
          </a:p>
        </p:txBody>
      </p:sp>
      <p:sp>
        <p:nvSpPr>
          <p:cNvPr id="3" name="바닥글 개체 틀 2">
            <a:extLst>
              <a:ext uri="{FF2B5EF4-FFF2-40B4-BE49-F238E27FC236}">
                <a16:creationId xmlns:a16="http://schemas.microsoft.com/office/drawing/2014/main" id="{FFD19B11-469E-476D-BA77-26A096EFC245}"/>
              </a:ext>
            </a:extLst>
          </p:cNvPr>
          <p:cNvSpPr>
            <a:spLocks noGrp="1"/>
          </p:cNvSpPr>
          <p:nvPr>
            <p:ph type="ftr" sz="quarter" idx="11"/>
          </p:nvPr>
        </p:nvSpPr>
        <p:spPr/>
        <p:txBody>
          <a:bodyPr/>
          <a:lstStyle/>
          <a:p>
            <a:r>
              <a:rPr lang="en-US" altLang="ko-KR"/>
              <a:t>MMI Lab</a:t>
            </a:r>
            <a:endParaRPr lang="ko-KR" altLang="en-US"/>
          </a:p>
        </p:txBody>
      </p:sp>
      <p:sp>
        <p:nvSpPr>
          <p:cNvPr id="4" name="슬라이드 번호 개체 틀 3">
            <a:extLst>
              <a:ext uri="{FF2B5EF4-FFF2-40B4-BE49-F238E27FC236}">
                <a16:creationId xmlns:a16="http://schemas.microsoft.com/office/drawing/2014/main" id="{9EF83AFC-D438-47D2-AC0B-D94D8D4A35F6}"/>
              </a:ext>
            </a:extLst>
          </p:cNvPr>
          <p:cNvSpPr>
            <a:spLocks noGrp="1"/>
          </p:cNvSpPr>
          <p:nvPr>
            <p:ph type="sldNum" sz="quarter" idx="12"/>
          </p:nvPr>
        </p:nvSpPr>
        <p:spPr/>
        <p:txBody>
          <a:bodyPr/>
          <a:lstStyle/>
          <a:p>
            <a:fld id="{6A6EDE03-B16B-4B88-B2FE-F741EB15D69B}" type="slidenum">
              <a:rPr lang="ko-KR" altLang="en-US" smtClean="0"/>
              <a:t>27</a:t>
            </a:fld>
            <a:endParaRPr lang="ko-KR" altLang="en-US"/>
          </a:p>
        </p:txBody>
      </p:sp>
    </p:spTree>
    <p:extLst>
      <p:ext uri="{BB962C8B-B14F-4D97-AF65-F5344CB8AC3E}">
        <p14:creationId xmlns:p14="http://schemas.microsoft.com/office/powerpoint/2010/main" val="2062921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35E07E-71A3-4ACA-AC9C-119AF3CE0759}"/>
              </a:ext>
            </a:extLst>
          </p:cNvPr>
          <p:cNvSpPr>
            <a:spLocks noGrp="1"/>
          </p:cNvSpPr>
          <p:nvPr>
            <p:ph type="title"/>
          </p:nvPr>
        </p:nvSpPr>
        <p:spPr/>
        <p:txBody>
          <a:bodyPr/>
          <a:lstStyle/>
          <a:p>
            <a:r>
              <a:rPr lang="en-US" altLang="ko-KR" dirty="0"/>
              <a:t>Theory(1) -</a:t>
            </a:r>
            <a:r>
              <a:rPr lang="en-US" altLang="ko-KR" b="1" dirty="0"/>
              <a:t> </a:t>
            </a:r>
            <a:r>
              <a:rPr lang="en-US" altLang="ko-KR" dirty="0"/>
              <a:t>Fundamentals of Spatial Filtering</a:t>
            </a:r>
            <a:endParaRPr lang="ko-KR" altLang="en-US" dirty="0"/>
          </a:p>
        </p:txBody>
      </p:sp>
      <p:sp>
        <p:nvSpPr>
          <p:cNvPr id="3" name="내용 개체 틀 2">
            <a:extLst>
              <a:ext uri="{FF2B5EF4-FFF2-40B4-BE49-F238E27FC236}">
                <a16:creationId xmlns:a16="http://schemas.microsoft.com/office/drawing/2014/main" id="{26746CAF-F7C2-4B9D-8C41-F432A6A493EA}"/>
              </a:ext>
            </a:extLst>
          </p:cNvPr>
          <p:cNvSpPr>
            <a:spLocks noGrp="1"/>
          </p:cNvSpPr>
          <p:nvPr>
            <p:ph idx="1"/>
          </p:nvPr>
        </p:nvSpPr>
        <p:spPr/>
        <p:txBody>
          <a:bodyPr/>
          <a:lstStyle/>
          <a:p>
            <a:r>
              <a:rPr lang="en-US" altLang="ko-KR" dirty="0"/>
              <a:t>At any point (</a:t>
            </a:r>
            <a:r>
              <a:rPr lang="en-US" altLang="ko-KR" i="1" dirty="0"/>
              <a:t>x</a:t>
            </a:r>
            <a:r>
              <a:rPr lang="en-US" altLang="ko-KR" dirty="0"/>
              <a:t>, </a:t>
            </a:r>
            <a:r>
              <a:rPr lang="en-US" altLang="ko-KR" i="1" dirty="0"/>
              <a:t>y</a:t>
            </a:r>
            <a:r>
              <a:rPr lang="en-US" altLang="ko-KR" dirty="0"/>
              <a:t>) in the image, the response, g(x, y), of the filter is the sum of products of the filter coefficients and the image pixels encompassed by the filter:</a:t>
            </a:r>
          </a:p>
          <a:p>
            <a:endParaRPr lang="en-US" altLang="ko-KR" dirty="0"/>
          </a:p>
          <a:p>
            <a:endParaRPr lang="en-US" altLang="ko-KR" dirty="0"/>
          </a:p>
          <a:p>
            <a:endParaRPr lang="en-US" altLang="ko-KR" dirty="0"/>
          </a:p>
          <a:p>
            <a:r>
              <a:rPr lang="en-US" altLang="ko-KR" dirty="0"/>
              <a:t>For a mask of size </a:t>
            </a:r>
            <a:r>
              <a:rPr lang="en-US" altLang="ko-KR" i="1" dirty="0"/>
              <a:t>m </a:t>
            </a:r>
            <a:r>
              <a:rPr lang="en-US" altLang="ko-KR" dirty="0"/>
              <a:t>x</a:t>
            </a:r>
            <a:r>
              <a:rPr lang="en-US" altLang="ko-KR" i="1" dirty="0"/>
              <a:t> n</a:t>
            </a:r>
            <a:r>
              <a:rPr lang="en-US" altLang="ko-KR" dirty="0"/>
              <a:t>, we assume that m = 2a + 1 and n = 2b + 1, where </a:t>
            </a:r>
            <a:r>
              <a:rPr lang="en-US" altLang="ko-KR" i="1" dirty="0"/>
              <a:t>a </a:t>
            </a:r>
            <a:r>
              <a:rPr lang="en-US" altLang="ko-KR" dirty="0"/>
              <a:t>and </a:t>
            </a:r>
            <a:r>
              <a:rPr lang="en-US" altLang="ko-KR" i="1" dirty="0"/>
              <a:t>b </a:t>
            </a:r>
            <a:r>
              <a:rPr lang="en-US" altLang="ko-KR" dirty="0"/>
              <a:t>are positive integers.</a:t>
            </a:r>
            <a:endParaRPr lang="ko-KR" altLang="en-US" dirty="0"/>
          </a:p>
        </p:txBody>
      </p:sp>
      <p:pic>
        <p:nvPicPr>
          <p:cNvPr id="6" name="그림 5">
            <a:extLst>
              <a:ext uri="{FF2B5EF4-FFF2-40B4-BE49-F238E27FC236}">
                <a16:creationId xmlns:a16="http://schemas.microsoft.com/office/drawing/2014/main" id="{117EFBDB-537C-4692-9C35-D9880A876B4D}"/>
              </a:ext>
            </a:extLst>
          </p:cNvPr>
          <p:cNvPicPr>
            <a:picLocks noChangeAspect="1"/>
          </p:cNvPicPr>
          <p:nvPr/>
        </p:nvPicPr>
        <p:blipFill>
          <a:blip r:embed="rId2"/>
          <a:stretch>
            <a:fillRect/>
          </a:stretch>
        </p:blipFill>
        <p:spPr>
          <a:xfrm>
            <a:off x="1346643" y="3138488"/>
            <a:ext cx="7258050" cy="857068"/>
          </a:xfrm>
          <a:prstGeom prst="rect">
            <a:avLst/>
          </a:prstGeom>
        </p:spPr>
      </p:pic>
      <p:pic>
        <p:nvPicPr>
          <p:cNvPr id="7" name="그림 6">
            <a:extLst>
              <a:ext uri="{FF2B5EF4-FFF2-40B4-BE49-F238E27FC236}">
                <a16:creationId xmlns:a16="http://schemas.microsoft.com/office/drawing/2014/main" id="{2C2508EC-E966-42C3-8F80-304CEE1CF7AB}"/>
              </a:ext>
            </a:extLst>
          </p:cNvPr>
          <p:cNvPicPr>
            <a:picLocks noChangeAspect="1"/>
          </p:cNvPicPr>
          <p:nvPr/>
        </p:nvPicPr>
        <p:blipFill>
          <a:blip r:embed="rId3"/>
          <a:stretch>
            <a:fillRect/>
          </a:stretch>
        </p:blipFill>
        <p:spPr>
          <a:xfrm>
            <a:off x="2556318" y="4973455"/>
            <a:ext cx="4838700" cy="960996"/>
          </a:xfrm>
          <a:prstGeom prst="rect">
            <a:avLst/>
          </a:prstGeom>
        </p:spPr>
      </p:pic>
      <p:sp>
        <p:nvSpPr>
          <p:cNvPr id="4" name="날짜 개체 틀 3">
            <a:extLst>
              <a:ext uri="{FF2B5EF4-FFF2-40B4-BE49-F238E27FC236}">
                <a16:creationId xmlns:a16="http://schemas.microsoft.com/office/drawing/2014/main" id="{E3FA2BB8-1672-48E7-9DEB-F2E9EE190237}"/>
              </a:ext>
            </a:extLst>
          </p:cNvPr>
          <p:cNvSpPr>
            <a:spLocks noGrp="1"/>
          </p:cNvSpPr>
          <p:nvPr>
            <p:ph type="dt" sz="half" idx="10"/>
          </p:nvPr>
        </p:nvSpPr>
        <p:spPr/>
        <p:txBody>
          <a:bodyPr/>
          <a:lstStyle/>
          <a:p>
            <a:fld id="{6315FF45-3AAF-443C-9A3B-5CD9A18CE2BF}"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B5E1ACBE-B1A3-4F20-AF50-836E51788589}"/>
              </a:ext>
            </a:extLst>
          </p:cNvPr>
          <p:cNvSpPr>
            <a:spLocks noGrp="1"/>
          </p:cNvSpPr>
          <p:nvPr>
            <p:ph type="ftr" sz="quarter" idx="11"/>
          </p:nvPr>
        </p:nvSpPr>
        <p:spPr/>
        <p:txBody>
          <a:bodyPr/>
          <a:lstStyle/>
          <a:p>
            <a:r>
              <a:rPr lang="en-US" altLang="ko-KR"/>
              <a:t>MMI Lab</a:t>
            </a:r>
            <a:endParaRPr lang="ko-KR" altLang="en-US"/>
          </a:p>
        </p:txBody>
      </p:sp>
      <p:sp>
        <p:nvSpPr>
          <p:cNvPr id="8" name="슬라이드 번호 개체 틀 7">
            <a:extLst>
              <a:ext uri="{FF2B5EF4-FFF2-40B4-BE49-F238E27FC236}">
                <a16:creationId xmlns:a16="http://schemas.microsoft.com/office/drawing/2014/main" id="{856E573E-F145-4EB1-9732-5E95B7E01488}"/>
              </a:ext>
            </a:extLst>
          </p:cNvPr>
          <p:cNvSpPr>
            <a:spLocks noGrp="1"/>
          </p:cNvSpPr>
          <p:nvPr>
            <p:ph type="sldNum" sz="quarter" idx="12"/>
          </p:nvPr>
        </p:nvSpPr>
        <p:spPr/>
        <p:txBody>
          <a:bodyPr/>
          <a:lstStyle/>
          <a:p>
            <a:fld id="{6A6EDE03-B16B-4B88-B2FE-F741EB15D69B}" type="slidenum">
              <a:rPr lang="ko-KR" altLang="en-US" smtClean="0"/>
              <a:t>28</a:t>
            </a:fld>
            <a:endParaRPr lang="ko-KR" altLang="en-US"/>
          </a:p>
        </p:txBody>
      </p:sp>
    </p:spTree>
    <p:extLst>
      <p:ext uri="{BB962C8B-B14F-4D97-AF65-F5344CB8AC3E}">
        <p14:creationId xmlns:p14="http://schemas.microsoft.com/office/powerpoint/2010/main" val="3664752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B1AA48-47A9-47CA-BE28-4EBA78089260}"/>
              </a:ext>
            </a:extLst>
          </p:cNvPr>
          <p:cNvSpPr>
            <a:spLocks noGrp="1"/>
          </p:cNvSpPr>
          <p:nvPr>
            <p:ph type="title"/>
          </p:nvPr>
        </p:nvSpPr>
        <p:spPr>
          <a:xfrm>
            <a:off x="676746" y="609600"/>
            <a:ext cx="3729076" cy="1428750"/>
          </a:xfrm>
        </p:spPr>
        <p:txBody>
          <a:bodyPr anchor="ctr">
            <a:normAutofit/>
          </a:bodyPr>
          <a:lstStyle/>
          <a:p>
            <a:pPr>
              <a:lnSpc>
                <a:spcPct val="90000"/>
              </a:lnSpc>
            </a:pPr>
            <a:r>
              <a:rPr lang="en-US" altLang="ko-KR" sz="2800" dirty="0"/>
              <a:t>Theory(2) –</a:t>
            </a:r>
            <a:r>
              <a:rPr lang="en-US" altLang="ko-KR" sz="2800" b="1" dirty="0"/>
              <a:t> </a:t>
            </a:r>
            <a:br>
              <a:rPr lang="en-US" altLang="ko-KR" sz="2800" b="1" dirty="0"/>
            </a:br>
            <a:r>
              <a:rPr lang="en-US" altLang="ko-KR" sz="2800" dirty="0"/>
              <a:t>Spatial Correlation and Convolution</a:t>
            </a:r>
            <a:endParaRPr lang="ko-KR" altLang="en-US" sz="2800" dirty="0"/>
          </a:p>
        </p:txBody>
      </p:sp>
      <p:sp>
        <p:nvSpPr>
          <p:cNvPr id="3" name="내용 개체 틀 2">
            <a:extLst>
              <a:ext uri="{FF2B5EF4-FFF2-40B4-BE49-F238E27FC236}">
                <a16:creationId xmlns:a16="http://schemas.microsoft.com/office/drawing/2014/main" id="{43D64642-19AF-41DC-8151-61A6A7EF1481}"/>
              </a:ext>
            </a:extLst>
          </p:cNvPr>
          <p:cNvSpPr>
            <a:spLocks noGrp="1"/>
          </p:cNvSpPr>
          <p:nvPr>
            <p:ph idx="1"/>
          </p:nvPr>
        </p:nvSpPr>
        <p:spPr>
          <a:xfrm>
            <a:off x="685167" y="2160589"/>
            <a:ext cx="3888430" cy="3560733"/>
          </a:xfrm>
        </p:spPr>
        <p:txBody>
          <a:bodyPr>
            <a:normAutofit/>
          </a:bodyPr>
          <a:lstStyle/>
          <a:p>
            <a:r>
              <a:rPr lang="en-US" altLang="ko-KR" sz="1400" dirty="0"/>
              <a:t>Correlation is the process of moving a filter mask over the image and computing the sum of products at each location, exactly as explained in the previous section.</a:t>
            </a:r>
          </a:p>
          <a:p>
            <a:endParaRPr lang="en-US" altLang="ko-KR" dirty="0"/>
          </a:p>
          <a:p>
            <a:r>
              <a:rPr lang="en-US" altLang="ko-KR" sz="1400" dirty="0"/>
              <a:t>Convolution mechanics are the same, except that the filter is first rotated by 180°</a:t>
            </a:r>
          </a:p>
          <a:p>
            <a:endParaRPr lang="en-US" altLang="ko-KR" dirty="0"/>
          </a:p>
          <a:p>
            <a:endParaRPr lang="en-US" altLang="ko-KR" dirty="0"/>
          </a:p>
          <a:p>
            <a:endParaRPr lang="ko-KR" altLang="en-US" dirty="0"/>
          </a:p>
        </p:txBody>
      </p:sp>
      <p:pic>
        <p:nvPicPr>
          <p:cNvPr id="5" name="그림 4">
            <a:extLst>
              <a:ext uri="{FF2B5EF4-FFF2-40B4-BE49-F238E27FC236}">
                <a16:creationId xmlns:a16="http://schemas.microsoft.com/office/drawing/2014/main" id="{453D39E7-E965-4C58-AF0C-F8F9EF3120F4}"/>
              </a:ext>
            </a:extLst>
          </p:cNvPr>
          <p:cNvPicPr>
            <a:picLocks noChangeAspect="1"/>
          </p:cNvPicPr>
          <p:nvPr/>
        </p:nvPicPr>
        <p:blipFill>
          <a:blip r:embed="rId3"/>
          <a:stretch>
            <a:fillRect/>
          </a:stretch>
        </p:blipFill>
        <p:spPr>
          <a:xfrm>
            <a:off x="4656616" y="347662"/>
            <a:ext cx="6443805" cy="6162675"/>
          </a:xfrm>
          <a:prstGeom prst="rect">
            <a:avLst/>
          </a:prstGeom>
        </p:spPr>
      </p:pic>
      <p:pic>
        <p:nvPicPr>
          <p:cNvPr id="8" name="그림 7">
            <a:extLst>
              <a:ext uri="{FF2B5EF4-FFF2-40B4-BE49-F238E27FC236}">
                <a16:creationId xmlns:a16="http://schemas.microsoft.com/office/drawing/2014/main" id="{0559C50A-031C-42D4-80B8-8B059A16CE35}"/>
              </a:ext>
            </a:extLst>
          </p:cNvPr>
          <p:cNvPicPr>
            <a:picLocks noChangeAspect="1"/>
          </p:cNvPicPr>
          <p:nvPr/>
        </p:nvPicPr>
        <p:blipFill>
          <a:blip r:embed="rId4"/>
          <a:stretch>
            <a:fillRect/>
          </a:stretch>
        </p:blipFill>
        <p:spPr>
          <a:xfrm>
            <a:off x="844521" y="3270340"/>
            <a:ext cx="3729076" cy="474125"/>
          </a:xfrm>
          <a:prstGeom prst="rect">
            <a:avLst/>
          </a:prstGeom>
        </p:spPr>
      </p:pic>
      <p:pic>
        <p:nvPicPr>
          <p:cNvPr id="9" name="그림 8">
            <a:extLst>
              <a:ext uri="{FF2B5EF4-FFF2-40B4-BE49-F238E27FC236}">
                <a16:creationId xmlns:a16="http://schemas.microsoft.com/office/drawing/2014/main" id="{2D9E3055-00CE-4626-A3FE-EB8BE3088E4F}"/>
              </a:ext>
            </a:extLst>
          </p:cNvPr>
          <p:cNvPicPr>
            <a:picLocks noChangeAspect="1"/>
          </p:cNvPicPr>
          <p:nvPr/>
        </p:nvPicPr>
        <p:blipFill>
          <a:blip r:embed="rId5"/>
          <a:stretch>
            <a:fillRect/>
          </a:stretch>
        </p:blipFill>
        <p:spPr>
          <a:xfrm>
            <a:off x="844521" y="4462154"/>
            <a:ext cx="3720655" cy="541479"/>
          </a:xfrm>
          <a:prstGeom prst="rect">
            <a:avLst/>
          </a:prstGeom>
        </p:spPr>
      </p:pic>
      <p:sp>
        <p:nvSpPr>
          <p:cNvPr id="4" name="날짜 개체 틀 3">
            <a:extLst>
              <a:ext uri="{FF2B5EF4-FFF2-40B4-BE49-F238E27FC236}">
                <a16:creationId xmlns:a16="http://schemas.microsoft.com/office/drawing/2014/main" id="{0B171C58-D84F-4387-AE48-1DD37940D282}"/>
              </a:ext>
            </a:extLst>
          </p:cNvPr>
          <p:cNvSpPr>
            <a:spLocks noGrp="1"/>
          </p:cNvSpPr>
          <p:nvPr>
            <p:ph type="dt" sz="half" idx="10"/>
          </p:nvPr>
        </p:nvSpPr>
        <p:spPr/>
        <p:txBody>
          <a:bodyPr/>
          <a:lstStyle/>
          <a:p>
            <a:fld id="{51DB3F8B-3CB5-4D7B-98D2-112285AD63D8}" type="datetime1">
              <a:rPr lang="ko-KR" altLang="en-US" smtClean="0"/>
              <a:t>2019-07-08</a:t>
            </a:fld>
            <a:endParaRPr lang="ko-KR" altLang="en-US"/>
          </a:p>
        </p:txBody>
      </p:sp>
      <p:sp>
        <p:nvSpPr>
          <p:cNvPr id="6" name="바닥글 개체 틀 5">
            <a:extLst>
              <a:ext uri="{FF2B5EF4-FFF2-40B4-BE49-F238E27FC236}">
                <a16:creationId xmlns:a16="http://schemas.microsoft.com/office/drawing/2014/main" id="{FC5092E4-6925-4876-8EB6-450D17787169}"/>
              </a:ext>
            </a:extLst>
          </p:cNvPr>
          <p:cNvSpPr>
            <a:spLocks noGrp="1"/>
          </p:cNvSpPr>
          <p:nvPr>
            <p:ph type="ftr" sz="quarter" idx="11"/>
          </p:nvPr>
        </p:nvSpPr>
        <p:spPr/>
        <p:txBody>
          <a:bodyPr/>
          <a:lstStyle/>
          <a:p>
            <a:r>
              <a:rPr lang="en-US" altLang="ko-KR"/>
              <a:t>MMI Lab</a:t>
            </a:r>
            <a:endParaRPr lang="ko-KR" altLang="en-US"/>
          </a:p>
        </p:txBody>
      </p:sp>
      <p:sp>
        <p:nvSpPr>
          <p:cNvPr id="7" name="슬라이드 번호 개체 틀 6">
            <a:extLst>
              <a:ext uri="{FF2B5EF4-FFF2-40B4-BE49-F238E27FC236}">
                <a16:creationId xmlns:a16="http://schemas.microsoft.com/office/drawing/2014/main" id="{887EAE53-FD3B-444E-9A75-2CB3AC45F1CB}"/>
              </a:ext>
            </a:extLst>
          </p:cNvPr>
          <p:cNvSpPr>
            <a:spLocks noGrp="1"/>
          </p:cNvSpPr>
          <p:nvPr>
            <p:ph type="sldNum" sz="quarter" idx="12"/>
          </p:nvPr>
        </p:nvSpPr>
        <p:spPr/>
        <p:txBody>
          <a:bodyPr/>
          <a:lstStyle/>
          <a:p>
            <a:fld id="{6A6EDE03-B16B-4B88-B2FE-F741EB15D69B}" type="slidenum">
              <a:rPr lang="ko-KR" altLang="en-US" smtClean="0"/>
              <a:t>29</a:t>
            </a:fld>
            <a:endParaRPr lang="ko-KR" altLang="en-US"/>
          </a:p>
        </p:txBody>
      </p:sp>
    </p:spTree>
    <p:extLst>
      <p:ext uri="{BB962C8B-B14F-4D97-AF65-F5344CB8AC3E}">
        <p14:creationId xmlns:p14="http://schemas.microsoft.com/office/powerpoint/2010/main" val="3198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09AA5E-A903-4040-ADE3-57519A1ED48F}"/>
              </a:ext>
            </a:extLst>
          </p:cNvPr>
          <p:cNvSpPr>
            <a:spLocks noGrp="1"/>
          </p:cNvSpPr>
          <p:nvPr>
            <p:ph type="ctrTitle"/>
          </p:nvPr>
        </p:nvSpPr>
        <p:spPr/>
        <p:txBody>
          <a:bodyPr/>
          <a:lstStyle/>
          <a:p>
            <a:r>
              <a:rPr lang="en-US" altLang="ko-KR" dirty="0"/>
              <a:t>1. Affine Transform</a:t>
            </a:r>
            <a:endParaRPr lang="ko-KR" altLang="en-US" dirty="0"/>
          </a:p>
        </p:txBody>
      </p:sp>
      <p:sp>
        <p:nvSpPr>
          <p:cNvPr id="3" name="부제목 2">
            <a:extLst>
              <a:ext uri="{FF2B5EF4-FFF2-40B4-BE49-F238E27FC236}">
                <a16:creationId xmlns:a16="http://schemas.microsoft.com/office/drawing/2014/main" id="{8C39CB16-C8FC-419C-A62D-34655E0DB1EE}"/>
              </a:ext>
            </a:extLst>
          </p:cNvPr>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575373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8AA135-360D-48D2-BD06-0CDFF05FEA4D}"/>
              </a:ext>
            </a:extLst>
          </p:cNvPr>
          <p:cNvSpPr>
            <a:spLocks noGrp="1"/>
          </p:cNvSpPr>
          <p:nvPr>
            <p:ph type="title"/>
          </p:nvPr>
        </p:nvSpPr>
        <p:spPr/>
        <p:txBody>
          <a:bodyPr/>
          <a:lstStyle/>
          <a:p>
            <a:r>
              <a:rPr lang="en-US" altLang="ko-KR" dirty="0"/>
              <a:t>Theory(3) – Smoothing Linear Filters</a:t>
            </a:r>
            <a:endParaRPr lang="ko-KR" altLang="en-US" dirty="0"/>
          </a:p>
        </p:txBody>
      </p:sp>
      <p:sp>
        <p:nvSpPr>
          <p:cNvPr id="3" name="내용 개체 틀 2">
            <a:extLst>
              <a:ext uri="{FF2B5EF4-FFF2-40B4-BE49-F238E27FC236}">
                <a16:creationId xmlns:a16="http://schemas.microsoft.com/office/drawing/2014/main" id="{3CBA8B9D-CAAD-45D1-AD19-8BF033F38994}"/>
              </a:ext>
            </a:extLst>
          </p:cNvPr>
          <p:cNvSpPr>
            <a:spLocks noGrp="1"/>
          </p:cNvSpPr>
          <p:nvPr>
            <p:ph idx="1"/>
          </p:nvPr>
        </p:nvSpPr>
        <p:spPr>
          <a:xfrm>
            <a:off x="677334" y="2160589"/>
            <a:ext cx="8596668" cy="4506911"/>
          </a:xfrm>
        </p:spPr>
        <p:txBody>
          <a:bodyPr>
            <a:normAutofit/>
          </a:bodyPr>
          <a:lstStyle/>
          <a:p>
            <a:r>
              <a:rPr lang="en-US" altLang="ko-KR" dirty="0"/>
              <a:t>Smoothing filters are used for blurring and for noise reduction.</a:t>
            </a:r>
          </a:p>
          <a:p>
            <a:r>
              <a:rPr lang="en-US" altLang="ko-KR" dirty="0"/>
              <a:t>Generating an m x n </a:t>
            </a:r>
            <a:r>
              <a:rPr lang="en-US" altLang="ko-KR" i="1" dirty="0"/>
              <a:t>linear </a:t>
            </a:r>
            <a:r>
              <a:rPr lang="en-US" altLang="ko-KR" dirty="0"/>
              <a:t>spatial filter requires that we specify </a:t>
            </a:r>
            <a:r>
              <a:rPr lang="en-US" altLang="ko-KR" i="1" dirty="0" err="1"/>
              <a:t>mn</a:t>
            </a:r>
            <a:r>
              <a:rPr lang="en-US" altLang="ko-KR" i="1" dirty="0"/>
              <a:t> </a:t>
            </a:r>
            <a:r>
              <a:rPr lang="en-US" altLang="ko-KR" dirty="0"/>
              <a:t>mask coefficients.</a:t>
            </a:r>
          </a:p>
          <a:p>
            <a:r>
              <a:rPr lang="en-US" altLang="ko-KR" dirty="0"/>
              <a:t>The average value at any location (</a:t>
            </a:r>
            <a:r>
              <a:rPr lang="en-US" altLang="ko-KR" i="1" dirty="0"/>
              <a:t>x</a:t>
            </a:r>
            <a:r>
              <a:rPr lang="en-US" altLang="ko-KR" dirty="0"/>
              <a:t>, </a:t>
            </a:r>
            <a:r>
              <a:rPr lang="en-US" altLang="ko-KR" i="1" dirty="0"/>
              <a:t>y</a:t>
            </a:r>
            <a:r>
              <a:rPr lang="en-US" altLang="ko-KR" dirty="0"/>
              <a:t>) in the image is the sum of the nine intensity values in the neighborhood centered on (</a:t>
            </a:r>
            <a:r>
              <a:rPr lang="en-US" altLang="ko-KR" i="1" dirty="0"/>
              <a:t>x</a:t>
            </a:r>
            <a:r>
              <a:rPr lang="en-US" altLang="ko-KR" dirty="0"/>
              <a:t>, </a:t>
            </a:r>
            <a:r>
              <a:rPr lang="en-US" altLang="ko-KR" i="1" dirty="0"/>
              <a:t>y</a:t>
            </a:r>
            <a:r>
              <a:rPr lang="en-US" altLang="ko-KR" dirty="0"/>
              <a:t>) divided by 9. Letting </a:t>
            </a:r>
            <a:r>
              <a:rPr lang="en-US" altLang="ko-KR" dirty="0" err="1"/>
              <a:t>z</a:t>
            </a:r>
            <a:r>
              <a:rPr lang="en-US" altLang="ko-KR" baseline="-25000" dirty="0" err="1"/>
              <a:t>i</a:t>
            </a:r>
            <a:r>
              <a:rPr lang="en-US" altLang="ko-KR" dirty="0"/>
              <a:t>, denote these intensities, the average is</a:t>
            </a:r>
          </a:p>
          <a:p>
            <a:endParaRPr lang="en-US" altLang="ko-KR" dirty="0"/>
          </a:p>
          <a:p>
            <a:endParaRPr lang="en-US" altLang="ko-KR" dirty="0"/>
          </a:p>
          <a:p>
            <a:r>
              <a:rPr lang="en-US" altLang="ko-KR" dirty="0"/>
              <a:t>In some applications, we have a continuous function of two variables, and the objective is to obtain a spatial filter mask based on that function. For example, a Gaussian function of two variables has the basic form</a:t>
            </a:r>
            <a:endParaRPr lang="ko-KR" altLang="en-US" dirty="0"/>
          </a:p>
        </p:txBody>
      </p:sp>
      <p:pic>
        <p:nvPicPr>
          <p:cNvPr id="4" name="그림 3">
            <a:extLst>
              <a:ext uri="{FF2B5EF4-FFF2-40B4-BE49-F238E27FC236}">
                <a16:creationId xmlns:a16="http://schemas.microsoft.com/office/drawing/2014/main" id="{09E598DB-5FD5-47E4-90D5-38663BAD44B9}"/>
              </a:ext>
            </a:extLst>
          </p:cNvPr>
          <p:cNvPicPr>
            <a:picLocks noChangeAspect="1"/>
          </p:cNvPicPr>
          <p:nvPr/>
        </p:nvPicPr>
        <p:blipFill>
          <a:blip r:embed="rId2"/>
          <a:stretch>
            <a:fillRect/>
          </a:stretch>
        </p:blipFill>
        <p:spPr>
          <a:xfrm>
            <a:off x="3894365" y="4100975"/>
            <a:ext cx="1732578" cy="905923"/>
          </a:xfrm>
          <a:prstGeom prst="rect">
            <a:avLst/>
          </a:prstGeom>
        </p:spPr>
      </p:pic>
      <p:pic>
        <p:nvPicPr>
          <p:cNvPr id="5" name="그림 4">
            <a:extLst>
              <a:ext uri="{FF2B5EF4-FFF2-40B4-BE49-F238E27FC236}">
                <a16:creationId xmlns:a16="http://schemas.microsoft.com/office/drawing/2014/main" id="{CF064716-D4B7-4AC6-8A7F-656530CD74E3}"/>
              </a:ext>
            </a:extLst>
          </p:cNvPr>
          <p:cNvPicPr>
            <a:picLocks noChangeAspect="1"/>
          </p:cNvPicPr>
          <p:nvPr/>
        </p:nvPicPr>
        <p:blipFill>
          <a:blip r:embed="rId3"/>
          <a:stretch>
            <a:fillRect/>
          </a:stretch>
        </p:blipFill>
        <p:spPr>
          <a:xfrm>
            <a:off x="3524250" y="5891289"/>
            <a:ext cx="2571750" cy="820633"/>
          </a:xfrm>
          <a:prstGeom prst="rect">
            <a:avLst/>
          </a:prstGeom>
        </p:spPr>
      </p:pic>
      <p:pic>
        <p:nvPicPr>
          <p:cNvPr id="8" name="그림 7">
            <a:extLst>
              <a:ext uri="{FF2B5EF4-FFF2-40B4-BE49-F238E27FC236}">
                <a16:creationId xmlns:a16="http://schemas.microsoft.com/office/drawing/2014/main" id="{DA016684-75B2-40CC-93BA-2BE079F4E06D}"/>
              </a:ext>
            </a:extLst>
          </p:cNvPr>
          <p:cNvPicPr>
            <a:picLocks noChangeAspect="1"/>
          </p:cNvPicPr>
          <p:nvPr/>
        </p:nvPicPr>
        <p:blipFill>
          <a:blip r:embed="rId4"/>
          <a:stretch>
            <a:fillRect/>
          </a:stretch>
        </p:blipFill>
        <p:spPr>
          <a:xfrm>
            <a:off x="9370912" y="2795587"/>
            <a:ext cx="2389115" cy="2005013"/>
          </a:xfrm>
          <a:prstGeom prst="rect">
            <a:avLst/>
          </a:prstGeom>
        </p:spPr>
      </p:pic>
      <p:sp>
        <p:nvSpPr>
          <p:cNvPr id="9" name="직사각형 8">
            <a:extLst>
              <a:ext uri="{FF2B5EF4-FFF2-40B4-BE49-F238E27FC236}">
                <a16:creationId xmlns:a16="http://schemas.microsoft.com/office/drawing/2014/main" id="{227AACA9-C4C7-443E-A3EF-D5CB0176CC0B}"/>
              </a:ext>
            </a:extLst>
          </p:cNvPr>
          <p:cNvSpPr/>
          <p:nvPr/>
        </p:nvSpPr>
        <p:spPr>
          <a:xfrm>
            <a:off x="9802885" y="1270000"/>
            <a:ext cx="2389115" cy="1477328"/>
          </a:xfrm>
          <a:prstGeom prst="rect">
            <a:avLst/>
          </a:prstGeom>
        </p:spPr>
        <p:txBody>
          <a:bodyPr wrap="square">
            <a:spAutoFit/>
          </a:bodyPr>
          <a:lstStyle/>
          <a:p>
            <a:r>
              <a:rPr lang="en-US" altLang="ko-KR" dirty="0">
                <a:latin typeface="TimesTen-Roman"/>
              </a:rPr>
              <a:t>A spatial averaging filter in which all coefficients are</a:t>
            </a:r>
          </a:p>
          <a:p>
            <a:r>
              <a:rPr lang="en-US" altLang="ko-KR" dirty="0">
                <a:latin typeface="TimesTen-Roman"/>
              </a:rPr>
              <a:t>equal sometimes is called a </a:t>
            </a:r>
            <a:r>
              <a:rPr lang="en-US" altLang="ko-KR" i="1" dirty="0">
                <a:latin typeface="TimesTen-Italic"/>
              </a:rPr>
              <a:t>box filter</a:t>
            </a:r>
            <a:r>
              <a:rPr lang="en-US" altLang="ko-KR" dirty="0">
                <a:latin typeface="TimesTen-Roman"/>
              </a:rPr>
              <a:t>.</a:t>
            </a:r>
            <a:endParaRPr lang="ko-KR" altLang="en-US" dirty="0"/>
          </a:p>
        </p:txBody>
      </p:sp>
      <p:sp>
        <p:nvSpPr>
          <p:cNvPr id="10" name="직사각형 9">
            <a:extLst>
              <a:ext uri="{FF2B5EF4-FFF2-40B4-BE49-F238E27FC236}">
                <a16:creationId xmlns:a16="http://schemas.microsoft.com/office/drawing/2014/main" id="{A45A7C90-BB6B-47FA-A751-1C1982B9D085}"/>
              </a:ext>
            </a:extLst>
          </p:cNvPr>
          <p:cNvSpPr/>
          <p:nvPr/>
        </p:nvSpPr>
        <p:spPr>
          <a:xfrm>
            <a:off x="10101918" y="4848859"/>
            <a:ext cx="2389115" cy="369332"/>
          </a:xfrm>
          <a:prstGeom prst="rect">
            <a:avLst/>
          </a:prstGeom>
        </p:spPr>
        <p:txBody>
          <a:bodyPr wrap="square">
            <a:spAutoFit/>
          </a:bodyPr>
          <a:lstStyle/>
          <a:p>
            <a:r>
              <a:rPr lang="en-US" altLang="ko-KR" dirty="0">
                <a:latin typeface="TimesTen-Roman"/>
              </a:rPr>
              <a:t>3x3 box filter</a:t>
            </a:r>
            <a:endParaRPr lang="ko-KR" altLang="en-US" dirty="0"/>
          </a:p>
        </p:txBody>
      </p:sp>
      <p:sp>
        <p:nvSpPr>
          <p:cNvPr id="6" name="날짜 개체 틀 5">
            <a:extLst>
              <a:ext uri="{FF2B5EF4-FFF2-40B4-BE49-F238E27FC236}">
                <a16:creationId xmlns:a16="http://schemas.microsoft.com/office/drawing/2014/main" id="{2BB6DBBB-8562-417D-9D35-64822690B85E}"/>
              </a:ext>
            </a:extLst>
          </p:cNvPr>
          <p:cNvSpPr>
            <a:spLocks noGrp="1"/>
          </p:cNvSpPr>
          <p:nvPr>
            <p:ph type="dt" sz="half" idx="10"/>
          </p:nvPr>
        </p:nvSpPr>
        <p:spPr/>
        <p:txBody>
          <a:bodyPr/>
          <a:lstStyle/>
          <a:p>
            <a:fld id="{C503F5D4-B68B-41EE-BA3B-3ABF5073D47E}" type="datetime1">
              <a:rPr lang="ko-KR" altLang="en-US" smtClean="0"/>
              <a:t>2019-07-08</a:t>
            </a:fld>
            <a:endParaRPr lang="ko-KR" altLang="en-US"/>
          </a:p>
        </p:txBody>
      </p:sp>
      <p:sp>
        <p:nvSpPr>
          <p:cNvPr id="7" name="바닥글 개체 틀 6">
            <a:extLst>
              <a:ext uri="{FF2B5EF4-FFF2-40B4-BE49-F238E27FC236}">
                <a16:creationId xmlns:a16="http://schemas.microsoft.com/office/drawing/2014/main" id="{B8198961-D973-476A-8343-B781EEBB1057}"/>
              </a:ext>
            </a:extLst>
          </p:cNvPr>
          <p:cNvSpPr>
            <a:spLocks noGrp="1"/>
          </p:cNvSpPr>
          <p:nvPr>
            <p:ph type="ftr" sz="quarter" idx="11"/>
          </p:nvPr>
        </p:nvSpPr>
        <p:spPr/>
        <p:txBody>
          <a:bodyPr/>
          <a:lstStyle/>
          <a:p>
            <a:r>
              <a:rPr lang="en-US" altLang="ko-KR"/>
              <a:t>MMI Lab</a:t>
            </a:r>
            <a:endParaRPr lang="ko-KR" altLang="en-US"/>
          </a:p>
        </p:txBody>
      </p:sp>
      <p:sp>
        <p:nvSpPr>
          <p:cNvPr id="11" name="슬라이드 번호 개체 틀 10">
            <a:extLst>
              <a:ext uri="{FF2B5EF4-FFF2-40B4-BE49-F238E27FC236}">
                <a16:creationId xmlns:a16="http://schemas.microsoft.com/office/drawing/2014/main" id="{3B6108C9-E9C3-44A4-9C03-A3A7CC038028}"/>
              </a:ext>
            </a:extLst>
          </p:cNvPr>
          <p:cNvSpPr>
            <a:spLocks noGrp="1"/>
          </p:cNvSpPr>
          <p:nvPr>
            <p:ph type="sldNum" sz="quarter" idx="12"/>
          </p:nvPr>
        </p:nvSpPr>
        <p:spPr/>
        <p:txBody>
          <a:bodyPr/>
          <a:lstStyle/>
          <a:p>
            <a:fld id="{6A6EDE03-B16B-4B88-B2FE-F741EB15D69B}" type="slidenum">
              <a:rPr lang="ko-KR" altLang="en-US" smtClean="0"/>
              <a:t>30</a:t>
            </a:fld>
            <a:endParaRPr lang="ko-KR" altLang="en-US"/>
          </a:p>
        </p:txBody>
      </p:sp>
    </p:spTree>
    <p:extLst>
      <p:ext uri="{BB962C8B-B14F-4D97-AF65-F5344CB8AC3E}">
        <p14:creationId xmlns:p14="http://schemas.microsoft.com/office/powerpoint/2010/main" val="2778986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E9CB20-8632-46CE-AC3E-34970BB4F6C2}"/>
              </a:ext>
            </a:extLst>
          </p:cNvPr>
          <p:cNvSpPr>
            <a:spLocks noGrp="1"/>
          </p:cNvSpPr>
          <p:nvPr>
            <p:ph type="title"/>
          </p:nvPr>
        </p:nvSpPr>
        <p:spPr/>
        <p:txBody>
          <a:bodyPr/>
          <a:lstStyle/>
          <a:p>
            <a:r>
              <a:rPr lang="en-US" altLang="ko-KR" dirty="0"/>
              <a:t>Theory(3) -</a:t>
            </a:r>
            <a:r>
              <a:rPr lang="en-US" altLang="ko-KR" b="1" dirty="0"/>
              <a:t> </a:t>
            </a:r>
            <a:r>
              <a:rPr lang="en-US" altLang="ko-KR" dirty="0"/>
              <a:t>Order-Statistic (Nonlinear) Filters</a:t>
            </a:r>
            <a:endParaRPr lang="ko-KR" altLang="en-US" dirty="0"/>
          </a:p>
        </p:txBody>
      </p:sp>
      <p:sp>
        <p:nvSpPr>
          <p:cNvPr id="3" name="내용 개체 틀 2">
            <a:extLst>
              <a:ext uri="{FF2B5EF4-FFF2-40B4-BE49-F238E27FC236}">
                <a16:creationId xmlns:a16="http://schemas.microsoft.com/office/drawing/2014/main" id="{F1B31DE9-9C0F-42EB-809D-CE298D914A82}"/>
              </a:ext>
            </a:extLst>
          </p:cNvPr>
          <p:cNvSpPr>
            <a:spLocks noGrp="1"/>
          </p:cNvSpPr>
          <p:nvPr>
            <p:ph idx="1"/>
          </p:nvPr>
        </p:nvSpPr>
        <p:spPr/>
        <p:txBody>
          <a:bodyPr>
            <a:normAutofit/>
          </a:bodyPr>
          <a:lstStyle/>
          <a:p>
            <a:r>
              <a:rPr lang="en-US" altLang="ko-KR" dirty="0"/>
              <a:t>Order-statistic filters are nonlinear spatial filters whose response is based on ordering (ranking) the pixels contained in the image area encompassed by the filter, and then replacing the value of the center pixel with the value determined by the ranking result.</a:t>
            </a:r>
          </a:p>
          <a:p>
            <a:endParaRPr lang="en-US" altLang="ko-KR" dirty="0"/>
          </a:p>
          <a:p>
            <a:r>
              <a:rPr lang="en-US" altLang="ko-KR" i="1" dirty="0"/>
              <a:t>Median filter</a:t>
            </a:r>
            <a:r>
              <a:rPr lang="en-US" altLang="ko-KR" dirty="0"/>
              <a:t>, which, as its name implies, replaces the value of a pixel by the median of the intensity values in the neighborhood of that pixel.</a:t>
            </a:r>
          </a:p>
          <a:p>
            <a:endParaRPr lang="en-US" altLang="ko-KR" dirty="0"/>
          </a:p>
          <a:p>
            <a:r>
              <a:rPr lang="en-US" altLang="ko-KR" dirty="0"/>
              <a:t>Median filters are particularly effective in the presence of </a:t>
            </a:r>
            <a:r>
              <a:rPr lang="en-US" altLang="ko-KR" i="1" dirty="0"/>
              <a:t>salt</a:t>
            </a:r>
            <a:r>
              <a:rPr lang="en-US" altLang="ko-KR" dirty="0"/>
              <a:t>-</a:t>
            </a:r>
            <a:r>
              <a:rPr lang="en-US" altLang="ko-KR" i="1" dirty="0"/>
              <a:t>and</a:t>
            </a:r>
            <a:r>
              <a:rPr lang="en-US" altLang="ko-KR" dirty="0"/>
              <a:t>-</a:t>
            </a:r>
            <a:r>
              <a:rPr lang="en-US" altLang="ko-KR" i="1" dirty="0"/>
              <a:t>pepper noise </a:t>
            </a:r>
            <a:r>
              <a:rPr lang="en-US" altLang="ko-KR" dirty="0"/>
              <a:t>because of its appearance as white and black dots superimposed on an image.</a:t>
            </a:r>
            <a:endParaRPr lang="ko-KR" altLang="en-US" dirty="0"/>
          </a:p>
        </p:txBody>
      </p:sp>
      <p:sp>
        <p:nvSpPr>
          <p:cNvPr id="4" name="날짜 개체 틀 3">
            <a:extLst>
              <a:ext uri="{FF2B5EF4-FFF2-40B4-BE49-F238E27FC236}">
                <a16:creationId xmlns:a16="http://schemas.microsoft.com/office/drawing/2014/main" id="{99605DC0-8142-4672-92D9-97BF911BC74B}"/>
              </a:ext>
            </a:extLst>
          </p:cNvPr>
          <p:cNvSpPr>
            <a:spLocks noGrp="1"/>
          </p:cNvSpPr>
          <p:nvPr>
            <p:ph type="dt" sz="half" idx="10"/>
          </p:nvPr>
        </p:nvSpPr>
        <p:spPr/>
        <p:txBody>
          <a:bodyPr/>
          <a:lstStyle/>
          <a:p>
            <a:fld id="{B48DF9C4-E3E4-4C68-9033-CF5D37B81065}"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23EC382E-7891-4A3E-AA46-A9873349F198}"/>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3D38C5BA-9268-4B37-93C9-7618C0872FE7}"/>
              </a:ext>
            </a:extLst>
          </p:cNvPr>
          <p:cNvSpPr>
            <a:spLocks noGrp="1"/>
          </p:cNvSpPr>
          <p:nvPr>
            <p:ph type="sldNum" sz="quarter" idx="12"/>
          </p:nvPr>
        </p:nvSpPr>
        <p:spPr/>
        <p:txBody>
          <a:bodyPr/>
          <a:lstStyle/>
          <a:p>
            <a:fld id="{6A6EDE03-B16B-4B88-B2FE-F741EB15D69B}" type="slidenum">
              <a:rPr lang="ko-KR" altLang="en-US" smtClean="0"/>
              <a:t>31</a:t>
            </a:fld>
            <a:endParaRPr lang="ko-KR" altLang="en-US"/>
          </a:p>
        </p:txBody>
      </p:sp>
    </p:spTree>
    <p:extLst>
      <p:ext uri="{BB962C8B-B14F-4D97-AF65-F5344CB8AC3E}">
        <p14:creationId xmlns:p14="http://schemas.microsoft.com/office/powerpoint/2010/main" val="3291345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46C34D-0FF2-4005-BBA3-6C0FFB3BBC2F}"/>
              </a:ext>
            </a:extLst>
          </p:cNvPr>
          <p:cNvSpPr>
            <a:spLocks noGrp="1"/>
          </p:cNvSpPr>
          <p:nvPr>
            <p:ph type="title"/>
          </p:nvPr>
        </p:nvSpPr>
        <p:spPr/>
        <p:txBody>
          <a:bodyPr/>
          <a:lstStyle/>
          <a:p>
            <a:r>
              <a:rPr lang="en-US" altLang="ko-KR" dirty="0"/>
              <a:t>Theory(4) - Sharpening Spatial Filters</a:t>
            </a:r>
            <a:endParaRPr lang="ko-KR" altLang="en-US" dirty="0"/>
          </a:p>
        </p:txBody>
      </p:sp>
      <p:sp>
        <p:nvSpPr>
          <p:cNvPr id="3" name="내용 개체 틀 2">
            <a:extLst>
              <a:ext uri="{FF2B5EF4-FFF2-40B4-BE49-F238E27FC236}">
                <a16:creationId xmlns:a16="http://schemas.microsoft.com/office/drawing/2014/main" id="{1EA5D7CB-9470-467F-B134-6BDDBDF70E60}"/>
              </a:ext>
            </a:extLst>
          </p:cNvPr>
          <p:cNvSpPr>
            <a:spLocks noGrp="1"/>
          </p:cNvSpPr>
          <p:nvPr>
            <p:ph idx="1"/>
          </p:nvPr>
        </p:nvSpPr>
        <p:spPr/>
        <p:txBody>
          <a:bodyPr/>
          <a:lstStyle/>
          <a:p>
            <a:r>
              <a:rPr lang="en-US" altLang="ko-KR" dirty="0"/>
              <a:t>The principal objective of sharpening is to highlight transitions in intensity.</a:t>
            </a:r>
          </a:p>
          <a:p>
            <a:r>
              <a:rPr lang="en-US" altLang="ko-KR" dirty="0"/>
              <a:t>There are two types of sharpening filters that are based on first- and second-order derivatives, respectively.</a:t>
            </a:r>
          </a:p>
          <a:p>
            <a:r>
              <a:rPr lang="en-US" altLang="ko-KR" dirty="0"/>
              <a:t>A basic definition of the first-order derivative of a one-dimensional function </a:t>
            </a:r>
            <a:r>
              <a:rPr lang="en-US" altLang="ko-KR" i="1" dirty="0"/>
              <a:t>f(x)</a:t>
            </a:r>
            <a:r>
              <a:rPr lang="en-US" altLang="ko-KR" dirty="0"/>
              <a:t> is the difference</a:t>
            </a:r>
          </a:p>
          <a:p>
            <a:endParaRPr lang="en-US" altLang="ko-KR" dirty="0"/>
          </a:p>
          <a:p>
            <a:endParaRPr lang="en-US" altLang="ko-KR" dirty="0"/>
          </a:p>
          <a:p>
            <a:r>
              <a:rPr lang="en-US" altLang="ko-KR" dirty="0"/>
              <a:t>We define the second-order derivative of as the difference</a:t>
            </a:r>
          </a:p>
        </p:txBody>
      </p:sp>
      <p:pic>
        <p:nvPicPr>
          <p:cNvPr id="4" name="그림 3">
            <a:extLst>
              <a:ext uri="{FF2B5EF4-FFF2-40B4-BE49-F238E27FC236}">
                <a16:creationId xmlns:a16="http://schemas.microsoft.com/office/drawing/2014/main" id="{1375789A-DB58-46CA-875C-A01D715C1248}"/>
              </a:ext>
            </a:extLst>
          </p:cNvPr>
          <p:cNvPicPr>
            <a:picLocks noChangeAspect="1"/>
          </p:cNvPicPr>
          <p:nvPr/>
        </p:nvPicPr>
        <p:blipFill>
          <a:blip r:embed="rId2"/>
          <a:stretch>
            <a:fillRect/>
          </a:stretch>
        </p:blipFill>
        <p:spPr>
          <a:xfrm>
            <a:off x="3386667" y="3966255"/>
            <a:ext cx="3178002" cy="861943"/>
          </a:xfrm>
          <a:prstGeom prst="rect">
            <a:avLst/>
          </a:prstGeom>
        </p:spPr>
      </p:pic>
      <p:pic>
        <p:nvPicPr>
          <p:cNvPr id="6" name="그림 5">
            <a:extLst>
              <a:ext uri="{FF2B5EF4-FFF2-40B4-BE49-F238E27FC236}">
                <a16:creationId xmlns:a16="http://schemas.microsoft.com/office/drawing/2014/main" id="{1B188522-54CF-40DC-9BD8-69001518806C}"/>
              </a:ext>
            </a:extLst>
          </p:cNvPr>
          <p:cNvPicPr>
            <a:picLocks noChangeAspect="1"/>
          </p:cNvPicPr>
          <p:nvPr/>
        </p:nvPicPr>
        <p:blipFill>
          <a:blip r:embed="rId3"/>
          <a:stretch>
            <a:fillRect/>
          </a:stretch>
        </p:blipFill>
        <p:spPr>
          <a:xfrm>
            <a:off x="2489643" y="5050762"/>
            <a:ext cx="4972050" cy="990600"/>
          </a:xfrm>
          <a:prstGeom prst="rect">
            <a:avLst/>
          </a:prstGeom>
        </p:spPr>
      </p:pic>
      <p:sp>
        <p:nvSpPr>
          <p:cNvPr id="5" name="날짜 개체 틀 4">
            <a:extLst>
              <a:ext uri="{FF2B5EF4-FFF2-40B4-BE49-F238E27FC236}">
                <a16:creationId xmlns:a16="http://schemas.microsoft.com/office/drawing/2014/main" id="{8EC5F4C3-15C0-4D26-8142-3217A4CF619F}"/>
              </a:ext>
            </a:extLst>
          </p:cNvPr>
          <p:cNvSpPr>
            <a:spLocks noGrp="1"/>
          </p:cNvSpPr>
          <p:nvPr>
            <p:ph type="dt" sz="half" idx="10"/>
          </p:nvPr>
        </p:nvSpPr>
        <p:spPr/>
        <p:txBody>
          <a:bodyPr/>
          <a:lstStyle/>
          <a:p>
            <a:fld id="{D8A4A65B-AA01-4E89-A86B-748FEA05D42A}" type="datetime1">
              <a:rPr lang="ko-KR" altLang="en-US" smtClean="0"/>
              <a:t>2019-07-08</a:t>
            </a:fld>
            <a:endParaRPr lang="ko-KR" altLang="en-US"/>
          </a:p>
        </p:txBody>
      </p:sp>
      <p:sp>
        <p:nvSpPr>
          <p:cNvPr id="7" name="바닥글 개체 틀 6">
            <a:extLst>
              <a:ext uri="{FF2B5EF4-FFF2-40B4-BE49-F238E27FC236}">
                <a16:creationId xmlns:a16="http://schemas.microsoft.com/office/drawing/2014/main" id="{B625EA0B-1C97-4FB9-A16B-987927761F36}"/>
              </a:ext>
            </a:extLst>
          </p:cNvPr>
          <p:cNvSpPr>
            <a:spLocks noGrp="1"/>
          </p:cNvSpPr>
          <p:nvPr>
            <p:ph type="ftr" sz="quarter" idx="11"/>
          </p:nvPr>
        </p:nvSpPr>
        <p:spPr/>
        <p:txBody>
          <a:bodyPr/>
          <a:lstStyle/>
          <a:p>
            <a:r>
              <a:rPr lang="en-US" altLang="ko-KR"/>
              <a:t>MMI Lab</a:t>
            </a:r>
            <a:endParaRPr lang="ko-KR" altLang="en-US"/>
          </a:p>
        </p:txBody>
      </p:sp>
      <p:sp>
        <p:nvSpPr>
          <p:cNvPr id="8" name="슬라이드 번호 개체 틀 7">
            <a:extLst>
              <a:ext uri="{FF2B5EF4-FFF2-40B4-BE49-F238E27FC236}">
                <a16:creationId xmlns:a16="http://schemas.microsoft.com/office/drawing/2014/main" id="{20EDE08F-B378-4792-AB6E-47A2830D43DB}"/>
              </a:ext>
            </a:extLst>
          </p:cNvPr>
          <p:cNvSpPr>
            <a:spLocks noGrp="1"/>
          </p:cNvSpPr>
          <p:nvPr>
            <p:ph type="sldNum" sz="quarter" idx="12"/>
          </p:nvPr>
        </p:nvSpPr>
        <p:spPr/>
        <p:txBody>
          <a:bodyPr/>
          <a:lstStyle/>
          <a:p>
            <a:fld id="{6A6EDE03-B16B-4B88-B2FE-F741EB15D69B}" type="slidenum">
              <a:rPr lang="ko-KR" altLang="en-US" smtClean="0"/>
              <a:t>32</a:t>
            </a:fld>
            <a:endParaRPr lang="ko-KR" altLang="en-US"/>
          </a:p>
        </p:txBody>
      </p:sp>
    </p:spTree>
    <p:extLst>
      <p:ext uri="{BB962C8B-B14F-4D97-AF65-F5344CB8AC3E}">
        <p14:creationId xmlns:p14="http://schemas.microsoft.com/office/powerpoint/2010/main" val="4281922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03492B2-6E5D-43DA-8C4C-39967A644BEB}"/>
              </a:ext>
            </a:extLst>
          </p:cNvPr>
          <p:cNvSpPr>
            <a:spLocks noGrp="1"/>
          </p:cNvSpPr>
          <p:nvPr>
            <p:ph type="title"/>
          </p:nvPr>
        </p:nvSpPr>
        <p:spPr>
          <a:xfrm>
            <a:off x="676746" y="609600"/>
            <a:ext cx="3729076" cy="1320800"/>
          </a:xfrm>
        </p:spPr>
        <p:txBody>
          <a:bodyPr anchor="ctr">
            <a:normAutofit/>
          </a:bodyPr>
          <a:lstStyle/>
          <a:p>
            <a:pPr>
              <a:lnSpc>
                <a:spcPct val="90000"/>
              </a:lnSpc>
            </a:pPr>
            <a:r>
              <a:rPr lang="en-US" altLang="ko-KR" sz="2800" dirty="0"/>
              <a:t>Theory(4) - Sharpening Spatial Filters</a:t>
            </a:r>
            <a:endParaRPr lang="ko-KR" altLang="en-US" sz="2800" dirty="0"/>
          </a:p>
        </p:txBody>
      </p:sp>
      <p:sp>
        <p:nvSpPr>
          <p:cNvPr id="9" name="Content Placeholder 8">
            <a:extLst>
              <a:ext uri="{FF2B5EF4-FFF2-40B4-BE49-F238E27FC236}">
                <a16:creationId xmlns:a16="http://schemas.microsoft.com/office/drawing/2014/main" id="{EA018FE3-F5F5-47D1-80FD-9EF0E5894594}"/>
              </a:ext>
            </a:extLst>
          </p:cNvPr>
          <p:cNvSpPr>
            <a:spLocks noGrp="1"/>
          </p:cNvSpPr>
          <p:nvPr>
            <p:ph idx="1"/>
          </p:nvPr>
        </p:nvSpPr>
        <p:spPr>
          <a:xfrm>
            <a:off x="685167" y="2260811"/>
            <a:ext cx="3968868" cy="3560733"/>
          </a:xfrm>
        </p:spPr>
        <p:txBody>
          <a:bodyPr>
            <a:normAutofit/>
          </a:bodyPr>
          <a:lstStyle/>
          <a:p>
            <a:r>
              <a:rPr lang="en-US" altLang="ko-KR" sz="1400" dirty="0"/>
              <a:t>Any definition we use for a </a:t>
            </a:r>
            <a:r>
              <a:rPr lang="en-US" altLang="ko-KR" sz="1400" i="1" dirty="0"/>
              <a:t>first derivative </a:t>
            </a:r>
            <a:r>
              <a:rPr lang="en-US" altLang="ko-KR" sz="1400" dirty="0"/>
              <a:t>(1) must be zero in areas of constant intensity; (2) must be nonzero at the onset of an intensity step or ramp; and (3) must be nonzero along ramps.</a:t>
            </a:r>
          </a:p>
          <a:p>
            <a:endParaRPr lang="en-US" altLang="ko-KR" sz="1400" dirty="0"/>
          </a:p>
          <a:p>
            <a:r>
              <a:rPr lang="en-US" altLang="ko-KR" sz="1400" dirty="0"/>
              <a:t>Any definition of a </a:t>
            </a:r>
            <a:r>
              <a:rPr lang="en-US" altLang="ko-KR" sz="1400" i="1" dirty="0"/>
              <a:t>second derivative </a:t>
            </a:r>
            <a:r>
              <a:rPr lang="en-US" altLang="ko-KR" sz="1400" dirty="0"/>
              <a:t>(1) must be zero in constant areas; (2) must be nonzero at the onset </a:t>
            </a:r>
            <a:r>
              <a:rPr lang="en-US" altLang="ko-KR" sz="1400" i="1" dirty="0"/>
              <a:t>and </a:t>
            </a:r>
            <a:r>
              <a:rPr lang="en-US" altLang="ko-KR" sz="1400" dirty="0"/>
              <a:t>end of an intensity step or ramp; and (3) must be zero along ramps of constant slope.</a:t>
            </a:r>
            <a:endParaRPr lang="en-US" sz="1400" dirty="0"/>
          </a:p>
        </p:txBody>
      </p:sp>
      <p:pic>
        <p:nvPicPr>
          <p:cNvPr id="7" name="내용 개체 틀 3" descr="지도, 텍스트이(가) 표시된 사진&#10;&#10;매우 높은 신뢰도로 생성된 설명">
            <a:extLst>
              <a:ext uri="{FF2B5EF4-FFF2-40B4-BE49-F238E27FC236}">
                <a16:creationId xmlns:a16="http://schemas.microsoft.com/office/drawing/2014/main" id="{D42582F0-5209-43BA-A20E-B261C1E435B9}"/>
              </a:ext>
            </a:extLst>
          </p:cNvPr>
          <p:cNvPicPr>
            <a:picLocks noChangeAspect="1"/>
          </p:cNvPicPr>
          <p:nvPr/>
        </p:nvPicPr>
        <p:blipFill>
          <a:blip r:embed="rId2"/>
          <a:stretch>
            <a:fillRect/>
          </a:stretch>
        </p:blipFill>
        <p:spPr>
          <a:xfrm>
            <a:off x="4654035" y="1036456"/>
            <a:ext cx="5201165" cy="4837083"/>
          </a:xfrm>
          <a:prstGeom prst="rect">
            <a:avLst/>
          </a:prstGeom>
        </p:spPr>
      </p:pic>
      <p:sp>
        <p:nvSpPr>
          <p:cNvPr id="3" name="날짜 개체 틀 2">
            <a:extLst>
              <a:ext uri="{FF2B5EF4-FFF2-40B4-BE49-F238E27FC236}">
                <a16:creationId xmlns:a16="http://schemas.microsoft.com/office/drawing/2014/main" id="{FAC9AAA0-1AAE-4EBF-88B0-50F98AFC3EEF}"/>
              </a:ext>
            </a:extLst>
          </p:cNvPr>
          <p:cNvSpPr>
            <a:spLocks noGrp="1"/>
          </p:cNvSpPr>
          <p:nvPr>
            <p:ph type="dt" sz="half" idx="10"/>
          </p:nvPr>
        </p:nvSpPr>
        <p:spPr/>
        <p:txBody>
          <a:bodyPr/>
          <a:lstStyle/>
          <a:p>
            <a:fld id="{EEA38A00-615B-4DB8-947E-33609E45CA32}"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8D79DBF1-81C8-4E3F-A244-DC48481481B5}"/>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2EACC929-16E1-4F19-AE00-D56CCFA5A42B}"/>
              </a:ext>
            </a:extLst>
          </p:cNvPr>
          <p:cNvSpPr>
            <a:spLocks noGrp="1"/>
          </p:cNvSpPr>
          <p:nvPr>
            <p:ph type="sldNum" sz="quarter" idx="12"/>
          </p:nvPr>
        </p:nvSpPr>
        <p:spPr/>
        <p:txBody>
          <a:bodyPr/>
          <a:lstStyle/>
          <a:p>
            <a:fld id="{6A6EDE03-B16B-4B88-B2FE-F741EB15D69B}" type="slidenum">
              <a:rPr lang="ko-KR" altLang="en-US" smtClean="0"/>
              <a:t>33</a:t>
            </a:fld>
            <a:endParaRPr lang="ko-KR" altLang="en-US"/>
          </a:p>
        </p:txBody>
      </p:sp>
    </p:spTree>
    <p:extLst>
      <p:ext uri="{BB962C8B-B14F-4D97-AF65-F5344CB8AC3E}">
        <p14:creationId xmlns:p14="http://schemas.microsoft.com/office/powerpoint/2010/main" val="2757980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4CA08F-80EF-4262-88B4-20DD30ED307F}"/>
              </a:ext>
            </a:extLst>
          </p:cNvPr>
          <p:cNvSpPr>
            <a:spLocks noGrp="1"/>
          </p:cNvSpPr>
          <p:nvPr>
            <p:ph type="title"/>
          </p:nvPr>
        </p:nvSpPr>
        <p:spPr/>
        <p:txBody>
          <a:bodyPr>
            <a:normAutofit/>
          </a:bodyPr>
          <a:lstStyle/>
          <a:p>
            <a:r>
              <a:rPr lang="en-US" altLang="ko-KR" dirty="0"/>
              <a:t>Theory(5) - Using the Second Derivative for Image Sharpening, The Laplacian</a:t>
            </a:r>
            <a:endParaRPr lang="ko-KR" altLang="en-US" dirty="0"/>
          </a:p>
        </p:txBody>
      </p:sp>
      <p:sp>
        <p:nvSpPr>
          <p:cNvPr id="3" name="내용 개체 틀 2">
            <a:extLst>
              <a:ext uri="{FF2B5EF4-FFF2-40B4-BE49-F238E27FC236}">
                <a16:creationId xmlns:a16="http://schemas.microsoft.com/office/drawing/2014/main" id="{7F2B9604-BA8B-4AB5-A392-179493278C5B}"/>
              </a:ext>
            </a:extLst>
          </p:cNvPr>
          <p:cNvSpPr>
            <a:spLocks noGrp="1"/>
          </p:cNvSpPr>
          <p:nvPr>
            <p:ph idx="1"/>
          </p:nvPr>
        </p:nvSpPr>
        <p:spPr>
          <a:xfrm>
            <a:off x="677334" y="2160589"/>
            <a:ext cx="8596668" cy="4379911"/>
          </a:xfrm>
        </p:spPr>
        <p:txBody>
          <a:bodyPr/>
          <a:lstStyle/>
          <a:p>
            <a:r>
              <a:rPr lang="en-US" altLang="ko-KR" sz="1600" dirty="0"/>
              <a:t>The simplest isotropic derivative operator is the Laplacian, which is defined as</a:t>
            </a:r>
          </a:p>
          <a:p>
            <a:endParaRPr lang="en-US" altLang="ko-KR" sz="1600" dirty="0"/>
          </a:p>
          <a:p>
            <a:endParaRPr lang="en-US" altLang="ko-KR" sz="1600" dirty="0"/>
          </a:p>
          <a:p>
            <a:r>
              <a:rPr lang="en-US" altLang="ko-KR" sz="1600" dirty="0"/>
              <a:t>In the </a:t>
            </a:r>
            <a:r>
              <a:rPr lang="en-US" altLang="ko-KR" sz="1600" i="1" dirty="0"/>
              <a:t>x</a:t>
            </a:r>
            <a:r>
              <a:rPr lang="en-US" altLang="ko-KR" sz="1600" dirty="0"/>
              <a:t>-direction,</a:t>
            </a:r>
          </a:p>
          <a:p>
            <a:endParaRPr lang="en-US" altLang="ko-KR" sz="1600" dirty="0"/>
          </a:p>
          <a:p>
            <a:endParaRPr lang="en-US" altLang="ko-KR" sz="1600" dirty="0"/>
          </a:p>
          <a:p>
            <a:r>
              <a:rPr lang="en-US" altLang="ko-KR" sz="1600" dirty="0"/>
              <a:t>In the </a:t>
            </a:r>
            <a:r>
              <a:rPr lang="en-US" altLang="ko-KR" sz="1600" i="1" dirty="0"/>
              <a:t>y</a:t>
            </a:r>
            <a:r>
              <a:rPr lang="en-US" altLang="ko-KR" sz="1600" dirty="0"/>
              <a:t>-direction,</a:t>
            </a:r>
          </a:p>
          <a:p>
            <a:endParaRPr lang="en-US" altLang="ko-KR" sz="1600" dirty="0"/>
          </a:p>
          <a:p>
            <a:endParaRPr lang="en-US" altLang="ko-KR" sz="1600" dirty="0"/>
          </a:p>
          <a:p>
            <a:r>
              <a:rPr lang="en-US" altLang="ko-KR" sz="1600" dirty="0"/>
              <a:t>Laplacian of two variables is</a:t>
            </a:r>
          </a:p>
          <a:p>
            <a:endParaRPr lang="en-US" altLang="ko-KR" dirty="0"/>
          </a:p>
          <a:p>
            <a:endParaRPr lang="ko-KR" altLang="en-US" dirty="0"/>
          </a:p>
        </p:txBody>
      </p:sp>
      <p:pic>
        <p:nvPicPr>
          <p:cNvPr id="4" name="그림 3">
            <a:extLst>
              <a:ext uri="{FF2B5EF4-FFF2-40B4-BE49-F238E27FC236}">
                <a16:creationId xmlns:a16="http://schemas.microsoft.com/office/drawing/2014/main" id="{D3B7AA38-5507-47F9-BAE8-E102C13DD0A8}"/>
              </a:ext>
            </a:extLst>
          </p:cNvPr>
          <p:cNvPicPr>
            <a:picLocks noChangeAspect="1"/>
          </p:cNvPicPr>
          <p:nvPr/>
        </p:nvPicPr>
        <p:blipFill>
          <a:blip r:embed="rId2"/>
          <a:stretch>
            <a:fillRect/>
          </a:stretch>
        </p:blipFill>
        <p:spPr>
          <a:xfrm>
            <a:off x="3683000" y="2433706"/>
            <a:ext cx="1790700" cy="773107"/>
          </a:xfrm>
          <a:prstGeom prst="rect">
            <a:avLst/>
          </a:prstGeom>
        </p:spPr>
      </p:pic>
      <p:pic>
        <p:nvPicPr>
          <p:cNvPr id="5" name="그림 4">
            <a:extLst>
              <a:ext uri="{FF2B5EF4-FFF2-40B4-BE49-F238E27FC236}">
                <a16:creationId xmlns:a16="http://schemas.microsoft.com/office/drawing/2014/main" id="{8266565C-9B49-46A7-AA2F-7D336CB9A7AF}"/>
              </a:ext>
            </a:extLst>
          </p:cNvPr>
          <p:cNvPicPr>
            <a:picLocks noChangeAspect="1"/>
          </p:cNvPicPr>
          <p:nvPr/>
        </p:nvPicPr>
        <p:blipFill>
          <a:blip r:embed="rId3"/>
          <a:stretch>
            <a:fillRect/>
          </a:stretch>
        </p:blipFill>
        <p:spPr>
          <a:xfrm>
            <a:off x="2463799" y="3651188"/>
            <a:ext cx="4356102" cy="799809"/>
          </a:xfrm>
          <a:prstGeom prst="rect">
            <a:avLst/>
          </a:prstGeom>
        </p:spPr>
      </p:pic>
      <p:pic>
        <p:nvPicPr>
          <p:cNvPr id="6" name="그림 5">
            <a:extLst>
              <a:ext uri="{FF2B5EF4-FFF2-40B4-BE49-F238E27FC236}">
                <a16:creationId xmlns:a16="http://schemas.microsoft.com/office/drawing/2014/main" id="{BFA9FEC9-EE2A-4D1E-87D4-BD96902DF075}"/>
              </a:ext>
            </a:extLst>
          </p:cNvPr>
          <p:cNvPicPr>
            <a:picLocks noChangeAspect="1"/>
          </p:cNvPicPr>
          <p:nvPr/>
        </p:nvPicPr>
        <p:blipFill>
          <a:blip r:embed="rId4"/>
          <a:stretch>
            <a:fillRect/>
          </a:stretch>
        </p:blipFill>
        <p:spPr>
          <a:xfrm>
            <a:off x="2463799" y="4681186"/>
            <a:ext cx="4483101" cy="774220"/>
          </a:xfrm>
          <a:prstGeom prst="rect">
            <a:avLst/>
          </a:prstGeom>
        </p:spPr>
      </p:pic>
      <p:pic>
        <p:nvPicPr>
          <p:cNvPr id="7" name="그림 6">
            <a:extLst>
              <a:ext uri="{FF2B5EF4-FFF2-40B4-BE49-F238E27FC236}">
                <a16:creationId xmlns:a16="http://schemas.microsoft.com/office/drawing/2014/main" id="{B1D3B2F1-0E17-41EE-8A5A-91AD523BCC7B}"/>
              </a:ext>
            </a:extLst>
          </p:cNvPr>
          <p:cNvPicPr>
            <a:picLocks noChangeAspect="1"/>
          </p:cNvPicPr>
          <p:nvPr/>
        </p:nvPicPr>
        <p:blipFill>
          <a:blip r:embed="rId5"/>
          <a:stretch>
            <a:fillRect/>
          </a:stretch>
        </p:blipFill>
        <p:spPr>
          <a:xfrm>
            <a:off x="2002280" y="5803580"/>
            <a:ext cx="5946775" cy="736920"/>
          </a:xfrm>
          <a:prstGeom prst="rect">
            <a:avLst/>
          </a:prstGeom>
        </p:spPr>
      </p:pic>
      <p:sp>
        <p:nvSpPr>
          <p:cNvPr id="8" name="날짜 개체 틀 7">
            <a:extLst>
              <a:ext uri="{FF2B5EF4-FFF2-40B4-BE49-F238E27FC236}">
                <a16:creationId xmlns:a16="http://schemas.microsoft.com/office/drawing/2014/main" id="{CB81F79A-6C5B-4DFB-A10D-41EE70D5C1BB}"/>
              </a:ext>
            </a:extLst>
          </p:cNvPr>
          <p:cNvSpPr>
            <a:spLocks noGrp="1"/>
          </p:cNvSpPr>
          <p:nvPr>
            <p:ph type="dt" sz="half" idx="10"/>
          </p:nvPr>
        </p:nvSpPr>
        <p:spPr/>
        <p:txBody>
          <a:bodyPr/>
          <a:lstStyle/>
          <a:p>
            <a:fld id="{9E81DE0D-54F2-479A-8DCA-B629C7626954}" type="datetime1">
              <a:rPr lang="ko-KR" altLang="en-US" smtClean="0"/>
              <a:t>2019-07-08</a:t>
            </a:fld>
            <a:endParaRPr lang="ko-KR" altLang="en-US"/>
          </a:p>
        </p:txBody>
      </p:sp>
      <p:sp>
        <p:nvSpPr>
          <p:cNvPr id="9" name="바닥글 개체 틀 8">
            <a:extLst>
              <a:ext uri="{FF2B5EF4-FFF2-40B4-BE49-F238E27FC236}">
                <a16:creationId xmlns:a16="http://schemas.microsoft.com/office/drawing/2014/main" id="{028BBEBE-9BF4-4DFB-95EF-7F7F36DBF495}"/>
              </a:ext>
            </a:extLst>
          </p:cNvPr>
          <p:cNvSpPr>
            <a:spLocks noGrp="1"/>
          </p:cNvSpPr>
          <p:nvPr>
            <p:ph type="ftr" sz="quarter" idx="11"/>
          </p:nvPr>
        </p:nvSpPr>
        <p:spPr/>
        <p:txBody>
          <a:bodyPr/>
          <a:lstStyle/>
          <a:p>
            <a:r>
              <a:rPr lang="en-US" altLang="ko-KR"/>
              <a:t>MMI Lab</a:t>
            </a:r>
            <a:endParaRPr lang="ko-KR" altLang="en-US"/>
          </a:p>
        </p:txBody>
      </p:sp>
      <p:sp>
        <p:nvSpPr>
          <p:cNvPr id="10" name="슬라이드 번호 개체 틀 9">
            <a:extLst>
              <a:ext uri="{FF2B5EF4-FFF2-40B4-BE49-F238E27FC236}">
                <a16:creationId xmlns:a16="http://schemas.microsoft.com/office/drawing/2014/main" id="{54875222-7E9B-43A2-B890-E0E6D7692BF2}"/>
              </a:ext>
            </a:extLst>
          </p:cNvPr>
          <p:cNvSpPr>
            <a:spLocks noGrp="1"/>
          </p:cNvSpPr>
          <p:nvPr>
            <p:ph type="sldNum" sz="quarter" idx="12"/>
          </p:nvPr>
        </p:nvSpPr>
        <p:spPr/>
        <p:txBody>
          <a:bodyPr/>
          <a:lstStyle/>
          <a:p>
            <a:fld id="{6A6EDE03-B16B-4B88-B2FE-F741EB15D69B}" type="slidenum">
              <a:rPr lang="ko-KR" altLang="en-US" smtClean="0"/>
              <a:t>34</a:t>
            </a:fld>
            <a:endParaRPr lang="ko-KR" altLang="en-US"/>
          </a:p>
        </p:txBody>
      </p:sp>
    </p:spTree>
    <p:extLst>
      <p:ext uri="{BB962C8B-B14F-4D97-AF65-F5344CB8AC3E}">
        <p14:creationId xmlns:p14="http://schemas.microsoft.com/office/powerpoint/2010/main" val="2663467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CB0BE2-865F-46A2-85A8-33117E67C8C3}"/>
              </a:ext>
            </a:extLst>
          </p:cNvPr>
          <p:cNvSpPr>
            <a:spLocks noGrp="1"/>
          </p:cNvSpPr>
          <p:nvPr>
            <p:ph type="title"/>
          </p:nvPr>
        </p:nvSpPr>
        <p:spPr/>
        <p:txBody>
          <a:bodyPr/>
          <a:lstStyle/>
          <a:p>
            <a:r>
              <a:rPr lang="en-US" altLang="ko-KR" dirty="0"/>
              <a:t>Theory(5) - The Laplacian</a:t>
            </a:r>
            <a:endParaRPr lang="ko-KR" altLang="en-US" dirty="0"/>
          </a:p>
        </p:txBody>
      </p:sp>
      <p:pic>
        <p:nvPicPr>
          <p:cNvPr id="4" name="내용 개체 틀 3">
            <a:extLst>
              <a:ext uri="{FF2B5EF4-FFF2-40B4-BE49-F238E27FC236}">
                <a16:creationId xmlns:a16="http://schemas.microsoft.com/office/drawing/2014/main" id="{A02F0DD2-6DBD-44F1-9155-8190FD53E88A}"/>
              </a:ext>
            </a:extLst>
          </p:cNvPr>
          <p:cNvPicPr>
            <a:picLocks noGrp="1" noChangeAspect="1"/>
          </p:cNvPicPr>
          <p:nvPr>
            <p:ph idx="1"/>
          </p:nvPr>
        </p:nvPicPr>
        <p:blipFill>
          <a:blip r:embed="rId2"/>
          <a:stretch>
            <a:fillRect/>
          </a:stretch>
        </p:blipFill>
        <p:spPr>
          <a:xfrm>
            <a:off x="859278" y="1804988"/>
            <a:ext cx="3890081" cy="3881437"/>
          </a:xfrm>
          <a:prstGeom prst="rect">
            <a:avLst/>
          </a:prstGeom>
        </p:spPr>
      </p:pic>
      <p:sp>
        <p:nvSpPr>
          <p:cNvPr id="5" name="직사각형 4">
            <a:extLst>
              <a:ext uri="{FF2B5EF4-FFF2-40B4-BE49-F238E27FC236}">
                <a16:creationId xmlns:a16="http://schemas.microsoft.com/office/drawing/2014/main" id="{CBF5982F-A2BD-42E2-A05F-5FD68E6D8694}"/>
              </a:ext>
            </a:extLst>
          </p:cNvPr>
          <p:cNvSpPr/>
          <p:nvPr/>
        </p:nvSpPr>
        <p:spPr>
          <a:xfrm>
            <a:off x="4838700" y="1866900"/>
            <a:ext cx="6096000" cy="646331"/>
          </a:xfrm>
          <a:prstGeom prst="rect">
            <a:avLst/>
          </a:prstGeom>
        </p:spPr>
        <p:txBody>
          <a:bodyPr>
            <a:spAutoFit/>
          </a:bodyPr>
          <a:lstStyle/>
          <a:p>
            <a:r>
              <a:rPr lang="en-US" altLang="ko-KR" dirty="0">
                <a:latin typeface="TimesTen-Roman"/>
              </a:rPr>
              <a:t>a b</a:t>
            </a:r>
          </a:p>
          <a:p>
            <a:r>
              <a:rPr lang="en-US" altLang="ko-KR" dirty="0">
                <a:latin typeface="TimesTen-Roman"/>
              </a:rPr>
              <a:t>c d</a:t>
            </a:r>
            <a:endParaRPr lang="ko-KR" altLang="en-US" dirty="0"/>
          </a:p>
        </p:txBody>
      </p:sp>
      <p:sp>
        <p:nvSpPr>
          <p:cNvPr id="6" name="직사각형 5">
            <a:extLst>
              <a:ext uri="{FF2B5EF4-FFF2-40B4-BE49-F238E27FC236}">
                <a16:creationId xmlns:a16="http://schemas.microsoft.com/office/drawing/2014/main" id="{110007B7-4A77-4EA4-A94D-3DA3C1B651D4}"/>
              </a:ext>
            </a:extLst>
          </p:cNvPr>
          <p:cNvSpPr/>
          <p:nvPr/>
        </p:nvSpPr>
        <p:spPr>
          <a:xfrm>
            <a:off x="4838700" y="2634496"/>
            <a:ext cx="6096000" cy="2585323"/>
          </a:xfrm>
          <a:prstGeom prst="rect">
            <a:avLst/>
          </a:prstGeom>
        </p:spPr>
        <p:txBody>
          <a:bodyPr>
            <a:spAutoFit/>
          </a:bodyPr>
          <a:lstStyle/>
          <a:p>
            <a:r>
              <a:rPr lang="en-US" altLang="ko-KR" dirty="0">
                <a:latin typeface="TimesTen-Roman"/>
              </a:rPr>
              <a:t>(a) Filter mask used</a:t>
            </a:r>
          </a:p>
          <a:p>
            <a:r>
              <a:rPr lang="en-US" altLang="ko-KR" dirty="0">
                <a:latin typeface="TimesTen-Roman"/>
              </a:rPr>
              <a:t>to implement the Laplacian</a:t>
            </a:r>
          </a:p>
          <a:p>
            <a:endParaRPr lang="en-US" altLang="ko-KR" dirty="0">
              <a:latin typeface="TimesTen-Roman"/>
            </a:endParaRPr>
          </a:p>
          <a:p>
            <a:r>
              <a:rPr lang="en-US" altLang="ko-KR" dirty="0">
                <a:latin typeface="TimesTen-Roman"/>
              </a:rPr>
              <a:t>(b) Mask used to implement an</a:t>
            </a:r>
          </a:p>
          <a:p>
            <a:r>
              <a:rPr lang="en-US" altLang="ko-KR" dirty="0">
                <a:latin typeface="TimesTen-Roman"/>
              </a:rPr>
              <a:t>extension that includes the diagonal terms.</a:t>
            </a:r>
          </a:p>
          <a:p>
            <a:endParaRPr lang="en-US" altLang="ko-KR" dirty="0">
              <a:latin typeface="TimesTen-Roman"/>
            </a:endParaRPr>
          </a:p>
          <a:p>
            <a:r>
              <a:rPr lang="en-US" altLang="ko-KR" dirty="0">
                <a:latin typeface="TimesTen-Roman"/>
              </a:rPr>
              <a:t>(c) and (d) Two</a:t>
            </a:r>
          </a:p>
          <a:p>
            <a:r>
              <a:rPr lang="en-US" altLang="ko-KR" dirty="0">
                <a:latin typeface="TimesTen-Roman"/>
              </a:rPr>
              <a:t>other implementations</a:t>
            </a:r>
          </a:p>
          <a:p>
            <a:r>
              <a:rPr lang="en-US" altLang="ko-KR" dirty="0">
                <a:latin typeface="TimesTen-Roman"/>
              </a:rPr>
              <a:t>of the Laplacian found frequently in practice.</a:t>
            </a:r>
            <a:endParaRPr lang="ko-KR" altLang="en-US" dirty="0"/>
          </a:p>
        </p:txBody>
      </p:sp>
      <p:pic>
        <p:nvPicPr>
          <p:cNvPr id="8" name="그림 7">
            <a:extLst>
              <a:ext uri="{FF2B5EF4-FFF2-40B4-BE49-F238E27FC236}">
                <a16:creationId xmlns:a16="http://schemas.microsoft.com/office/drawing/2014/main" id="{7D82377D-82BA-42F0-BDFA-0E601CA28995}"/>
              </a:ext>
            </a:extLst>
          </p:cNvPr>
          <p:cNvPicPr>
            <a:picLocks noChangeAspect="1"/>
          </p:cNvPicPr>
          <p:nvPr/>
        </p:nvPicPr>
        <p:blipFill>
          <a:blip r:embed="rId3"/>
          <a:stretch>
            <a:fillRect/>
          </a:stretch>
        </p:blipFill>
        <p:spPr>
          <a:xfrm>
            <a:off x="2633663" y="5686425"/>
            <a:ext cx="3890082" cy="594662"/>
          </a:xfrm>
          <a:prstGeom prst="rect">
            <a:avLst/>
          </a:prstGeom>
        </p:spPr>
      </p:pic>
      <p:sp>
        <p:nvSpPr>
          <p:cNvPr id="3" name="날짜 개체 틀 2">
            <a:extLst>
              <a:ext uri="{FF2B5EF4-FFF2-40B4-BE49-F238E27FC236}">
                <a16:creationId xmlns:a16="http://schemas.microsoft.com/office/drawing/2014/main" id="{AAA79B21-6400-42AA-BAAB-D47A809DB43A}"/>
              </a:ext>
            </a:extLst>
          </p:cNvPr>
          <p:cNvSpPr>
            <a:spLocks noGrp="1"/>
          </p:cNvSpPr>
          <p:nvPr>
            <p:ph type="dt" sz="half" idx="10"/>
          </p:nvPr>
        </p:nvSpPr>
        <p:spPr/>
        <p:txBody>
          <a:bodyPr/>
          <a:lstStyle/>
          <a:p>
            <a:fld id="{FB9B576B-9616-49B9-AF9E-109ECC66B764}" type="datetime1">
              <a:rPr lang="ko-KR" altLang="en-US" smtClean="0"/>
              <a:t>2019-07-08</a:t>
            </a:fld>
            <a:endParaRPr lang="ko-KR" altLang="en-US"/>
          </a:p>
        </p:txBody>
      </p:sp>
      <p:sp>
        <p:nvSpPr>
          <p:cNvPr id="7" name="바닥글 개체 틀 6">
            <a:extLst>
              <a:ext uri="{FF2B5EF4-FFF2-40B4-BE49-F238E27FC236}">
                <a16:creationId xmlns:a16="http://schemas.microsoft.com/office/drawing/2014/main" id="{D49AB1BD-CDA3-4F09-BBAC-3846AEAB5B77}"/>
              </a:ext>
            </a:extLst>
          </p:cNvPr>
          <p:cNvSpPr>
            <a:spLocks noGrp="1"/>
          </p:cNvSpPr>
          <p:nvPr>
            <p:ph type="ftr" sz="quarter" idx="11"/>
          </p:nvPr>
        </p:nvSpPr>
        <p:spPr/>
        <p:txBody>
          <a:bodyPr/>
          <a:lstStyle/>
          <a:p>
            <a:r>
              <a:rPr lang="en-US" altLang="ko-KR"/>
              <a:t>MMI Lab</a:t>
            </a:r>
            <a:endParaRPr lang="ko-KR" altLang="en-US"/>
          </a:p>
        </p:txBody>
      </p:sp>
      <p:sp>
        <p:nvSpPr>
          <p:cNvPr id="9" name="슬라이드 번호 개체 틀 8">
            <a:extLst>
              <a:ext uri="{FF2B5EF4-FFF2-40B4-BE49-F238E27FC236}">
                <a16:creationId xmlns:a16="http://schemas.microsoft.com/office/drawing/2014/main" id="{2A0F83F0-ACD2-49E1-B62D-CEE3CF26CE79}"/>
              </a:ext>
            </a:extLst>
          </p:cNvPr>
          <p:cNvSpPr>
            <a:spLocks noGrp="1"/>
          </p:cNvSpPr>
          <p:nvPr>
            <p:ph type="sldNum" sz="quarter" idx="12"/>
          </p:nvPr>
        </p:nvSpPr>
        <p:spPr/>
        <p:txBody>
          <a:bodyPr/>
          <a:lstStyle/>
          <a:p>
            <a:fld id="{6A6EDE03-B16B-4B88-B2FE-F741EB15D69B}" type="slidenum">
              <a:rPr lang="ko-KR" altLang="en-US" smtClean="0"/>
              <a:t>35</a:t>
            </a:fld>
            <a:endParaRPr lang="ko-KR" altLang="en-US"/>
          </a:p>
        </p:txBody>
      </p:sp>
    </p:spTree>
    <p:extLst>
      <p:ext uri="{BB962C8B-B14F-4D97-AF65-F5344CB8AC3E}">
        <p14:creationId xmlns:p14="http://schemas.microsoft.com/office/powerpoint/2010/main" val="791815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325974-E61D-4A46-AFB9-33B13954BEEB}"/>
              </a:ext>
            </a:extLst>
          </p:cNvPr>
          <p:cNvSpPr>
            <a:spLocks noGrp="1"/>
          </p:cNvSpPr>
          <p:nvPr>
            <p:ph type="title"/>
          </p:nvPr>
        </p:nvSpPr>
        <p:spPr/>
        <p:txBody>
          <a:bodyPr/>
          <a:lstStyle/>
          <a:p>
            <a:r>
              <a:rPr lang="en-US" altLang="ko-KR" dirty="0"/>
              <a:t>Theory(6) - Unsharp Masking and </a:t>
            </a:r>
            <a:r>
              <a:rPr lang="en-US" altLang="ko-KR" dirty="0" err="1"/>
              <a:t>Highboost</a:t>
            </a:r>
            <a:r>
              <a:rPr lang="en-US" altLang="ko-KR" dirty="0"/>
              <a:t> Filtering</a:t>
            </a:r>
            <a:endParaRPr lang="ko-KR" altLang="en-US" dirty="0"/>
          </a:p>
        </p:txBody>
      </p:sp>
      <p:sp>
        <p:nvSpPr>
          <p:cNvPr id="3" name="내용 개체 틀 2">
            <a:extLst>
              <a:ext uri="{FF2B5EF4-FFF2-40B4-BE49-F238E27FC236}">
                <a16:creationId xmlns:a16="http://schemas.microsoft.com/office/drawing/2014/main" id="{DB884C64-C709-4134-8852-7B9A02DA17DE}"/>
              </a:ext>
            </a:extLst>
          </p:cNvPr>
          <p:cNvSpPr>
            <a:spLocks noGrp="1"/>
          </p:cNvSpPr>
          <p:nvPr>
            <p:ph idx="1"/>
          </p:nvPr>
        </p:nvSpPr>
        <p:spPr>
          <a:xfrm>
            <a:off x="677334" y="2160589"/>
            <a:ext cx="8596668" cy="4697411"/>
          </a:xfrm>
        </p:spPr>
        <p:txBody>
          <a:bodyPr>
            <a:normAutofit/>
          </a:bodyPr>
          <a:lstStyle/>
          <a:p>
            <a:r>
              <a:rPr lang="en-US" altLang="ko-KR" i="1" dirty="0"/>
              <a:t>Unsharp masking</a:t>
            </a:r>
            <a:r>
              <a:rPr lang="en-US" altLang="ko-KR" dirty="0"/>
              <a:t>, consists of the following steps:</a:t>
            </a:r>
            <a:endParaRPr lang="en-US" altLang="ko-KR" b="1" dirty="0"/>
          </a:p>
          <a:p>
            <a:pPr marL="800100" lvl="1">
              <a:buFont typeface="+mj-lt"/>
              <a:buAutoNum type="arabicPeriod"/>
            </a:pPr>
            <a:r>
              <a:rPr lang="en-US" altLang="ko-KR" dirty="0"/>
              <a:t>Blur the original image.</a:t>
            </a:r>
          </a:p>
          <a:p>
            <a:pPr marL="800100" lvl="1" indent="-342900">
              <a:buFont typeface="+mj-lt"/>
              <a:buAutoNum type="arabicPeriod"/>
            </a:pPr>
            <a:r>
              <a:rPr lang="en-US" altLang="ko-KR" dirty="0"/>
              <a:t>Subtract the blurred image from the original (the resulting difference is called the </a:t>
            </a:r>
            <a:r>
              <a:rPr lang="en-US" altLang="ko-KR" i="1" dirty="0"/>
              <a:t>mask</a:t>
            </a:r>
            <a:r>
              <a:rPr lang="en-US" altLang="ko-KR" dirty="0"/>
              <a:t>.)</a:t>
            </a:r>
          </a:p>
          <a:p>
            <a:pPr marL="800100" lvl="1" indent="-342900">
              <a:buFont typeface="+mj-lt"/>
              <a:buAutoNum type="arabicPeriod"/>
            </a:pPr>
            <a:r>
              <a:rPr lang="en-US" altLang="ko-KR" dirty="0"/>
              <a:t>Add the mask to the original.</a:t>
            </a:r>
          </a:p>
          <a:p>
            <a:r>
              <a:rPr lang="en-US" altLang="ko-KR" dirty="0"/>
              <a:t>Letting		   denote the blurred image, unsharp masking is expressed in equation form as follows. First we obtain the mask:</a:t>
            </a:r>
          </a:p>
          <a:p>
            <a:endParaRPr lang="en-US" altLang="ko-KR" dirty="0"/>
          </a:p>
          <a:p>
            <a:r>
              <a:rPr lang="en-US" altLang="ko-KR" dirty="0"/>
              <a:t>Then we add a weighted portion of the mask back to the original image:</a:t>
            </a:r>
          </a:p>
          <a:p>
            <a:endParaRPr lang="en-US" altLang="ko-KR" dirty="0"/>
          </a:p>
          <a:p>
            <a:r>
              <a:rPr lang="en-US" altLang="ko-KR" dirty="0"/>
              <a:t>When </a:t>
            </a:r>
            <a:r>
              <a:rPr lang="en-US" altLang="ko-KR" i="1" dirty="0"/>
              <a:t>k</a:t>
            </a:r>
            <a:r>
              <a:rPr lang="en-US" altLang="ko-KR" dirty="0"/>
              <a:t> = 1, we have unsharp masking. when k&gt;1, the process is referred to as </a:t>
            </a:r>
            <a:r>
              <a:rPr lang="en-US" altLang="ko-KR" i="1" dirty="0" err="1"/>
              <a:t>highboost</a:t>
            </a:r>
            <a:r>
              <a:rPr lang="en-US" altLang="ko-KR" i="1" dirty="0"/>
              <a:t> filtering.</a:t>
            </a:r>
            <a:endParaRPr lang="en-US" altLang="ko-KR" dirty="0"/>
          </a:p>
          <a:p>
            <a:endParaRPr lang="en-US" altLang="ko-KR" dirty="0"/>
          </a:p>
          <a:p>
            <a:pPr marL="800100" lvl="1" indent="-342900">
              <a:buFont typeface="+mj-lt"/>
              <a:buAutoNum type="arabicPeriod"/>
            </a:pPr>
            <a:endParaRPr lang="en-US" altLang="ko-KR" dirty="0"/>
          </a:p>
          <a:p>
            <a:pPr marL="400050"/>
            <a:endParaRPr lang="en-US" altLang="ko-KR" dirty="0"/>
          </a:p>
        </p:txBody>
      </p:sp>
      <p:pic>
        <p:nvPicPr>
          <p:cNvPr id="4" name="그림 3">
            <a:extLst>
              <a:ext uri="{FF2B5EF4-FFF2-40B4-BE49-F238E27FC236}">
                <a16:creationId xmlns:a16="http://schemas.microsoft.com/office/drawing/2014/main" id="{A2C18558-A97D-4311-A4B1-17F1DF802E7D}"/>
              </a:ext>
            </a:extLst>
          </p:cNvPr>
          <p:cNvPicPr>
            <a:picLocks noChangeAspect="1"/>
          </p:cNvPicPr>
          <p:nvPr/>
        </p:nvPicPr>
        <p:blipFill>
          <a:blip r:embed="rId2"/>
          <a:stretch>
            <a:fillRect/>
          </a:stretch>
        </p:blipFill>
        <p:spPr>
          <a:xfrm>
            <a:off x="2805905" y="4532190"/>
            <a:ext cx="3133725" cy="476250"/>
          </a:xfrm>
          <a:prstGeom prst="rect">
            <a:avLst/>
          </a:prstGeom>
        </p:spPr>
      </p:pic>
      <p:pic>
        <p:nvPicPr>
          <p:cNvPr id="5" name="그림 4">
            <a:extLst>
              <a:ext uri="{FF2B5EF4-FFF2-40B4-BE49-F238E27FC236}">
                <a16:creationId xmlns:a16="http://schemas.microsoft.com/office/drawing/2014/main" id="{0EC124FE-A11C-4582-A894-ACD2D39B928B}"/>
              </a:ext>
            </a:extLst>
          </p:cNvPr>
          <p:cNvPicPr>
            <a:picLocks noChangeAspect="1"/>
          </p:cNvPicPr>
          <p:nvPr/>
        </p:nvPicPr>
        <p:blipFill>
          <a:blip r:embed="rId3"/>
          <a:stretch>
            <a:fillRect/>
          </a:stretch>
        </p:blipFill>
        <p:spPr>
          <a:xfrm>
            <a:off x="1969292" y="3842241"/>
            <a:ext cx="836613" cy="400560"/>
          </a:xfrm>
          <a:prstGeom prst="rect">
            <a:avLst/>
          </a:prstGeom>
        </p:spPr>
      </p:pic>
      <p:pic>
        <p:nvPicPr>
          <p:cNvPr id="6" name="그림 5">
            <a:extLst>
              <a:ext uri="{FF2B5EF4-FFF2-40B4-BE49-F238E27FC236}">
                <a16:creationId xmlns:a16="http://schemas.microsoft.com/office/drawing/2014/main" id="{F3516542-271D-498C-B1ED-0B50996F8EF9}"/>
              </a:ext>
            </a:extLst>
          </p:cNvPr>
          <p:cNvPicPr>
            <a:picLocks noChangeAspect="1"/>
          </p:cNvPicPr>
          <p:nvPr/>
        </p:nvPicPr>
        <p:blipFill>
          <a:blip r:embed="rId4"/>
          <a:stretch>
            <a:fillRect/>
          </a:stretch>
        </p:blipFill>
        <p:spPr>
          <a:xfrm>
            <a:off x="2805905" y="5339688"/>
            <a:ext cx="3133725" cy="477456"/>
          </a:xfrm>
          <a:prstGeom prst="rect">
            <a:avLst/>
          </a:prstGeom>
        </p:spPr>
      </p:pic>
      <p:sp>
        <p:nvSpPr>
          <p:cNvPr id="7" name="날짜 개체 틀 6">
            <a:extLst>
              <a:ext uri="{FF2B5EF4-FFF2-40B4-BE49-F238E27FC236}">
                <a16:creationId xmlns:a16="http://schemas.microsoft.com/office/drawing/2014/main" id="{6FCC49E9-02A6-430D-A13D-53EBD1D32053}"/>
              </a:ext>
            </a:extLst>
          </p:cNvPr>
          <p:cNvSpPr>
            <a:spLocks noGrp="1"/>
          </p:cNvSpPr>
          <p:nvPr>
            <p:ph type="dt" sz="half" idx="10"/>
          </p:nvPr>
        </p:nvSpPr>
        <p:spPr/>
        <p:txBody>
          <a:bodyPr/>
          <a:lstStyle/>
          <a:p>
            <a:fld id="{93D4ED83-AB16-46A1-BEC3-FB5418A4A821}" type="datetime1">
              <a:rPr lang="ko-KR" altLang="en-US" smtClean="0"/>
              <a:t>2019-07-08</a:t>
            </a:fld>
            <a:endParaRPr lang="ko-KR" altLang="en-US"/>
          </a:p>
        </p:txBody>
      </p:sp>
      <p:sp>
        <p:nvSpPr>
          <p:cNvPr id="8" name="바닥글 개체 틀 7">
            <a:extLst>
              <a:ext uri="{FF2B5EF4-FFF2-40B4-BE49-F238E27FC236}">
                <a16:creationId xmlns:a16="http://schemas.microsoft.com/office/drawing/2014/main" id="{93798E93-818C-4040-BDD5-A699C4D5A915}"/>
              </a:ext>
            </a:extLst>
          </p:cNvPr>
          <p:cNvSpPr>
            <a:spLocks noGrp="1"/>
          </p:cNvSpPr>
          <p:nvPr>
            <p:ph type="ftr" sz="quarter" idx="11"/>
          </p:nvPr>
        </p:nvSpPr>
        <p:spPr/>
        <p:txBody>
          <a:bodyPr/>
          <a:lstStyle/>
          <a:p>
            <a:r>
              <a:rPr lang="en-US" altLang="ko-KR"/>
              <a:t>MMI Lab</a:t>
            </a:r>
            <a:endParaRPr lang="ko-KR" altLang="en-US"/>
          </a:p>
        </p:txBody>
      </p:sp>
      <p:sp>
        <p:nvSpPr>
          <p:cNvPr id="9" name="슬라이드 번호 개체 틀 8">
            <a:extLst>
              <a:ext uri="{FF2B5EF4-FFF2-40B4-BE49-F238E27FC236}">
                <a16:creationId xmlns:a16="http://schemas.microsoft.com/office/drawing/2014/main" id="{F720E045-4556-4770-A0D2-84C53BFD985F}"/>
              </a:ext>
            </a:extLst>
          </p:cNvPr>
          <p:cNvSpPr>
            <a:spLocks noGrp="1"/>
          </p:cNvSpPr>
          <p:nvPr>
            <p:ph type="sldNum" sz="quarter" idx="12"/>
          </p:nvPr>
        </p:nvSpPr>
        <p:spPr/>
        <p:txBody>
          <a:bodyPr/>
          <a:lstStyle/>
          <a:p>
            <a:fld id="{6A6EDE03-B16B-4B88-B2FE-F741EB15D69B}" type="slidenum">
              <a:rPr lang="ko-KR" altLang="en-US" smtClean="0"/>
              <a:t>36</a:t>
            </a:fld>
            <a:endParaRPr lang="ko-KR" altLang="en-US"/>
          </a:p>
        </p:txBody>
      </p:sp>
    </p:spTree>
    <p:extLst>
      <p:ext uri="{BB962C8B-B14F-4D97-AF65-F5344CB8AC3E}">
        <p14:creationId xmlns:p14="http://schemas.microsoft.com/office/powerpoint/2010/main" val="3358981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1490A9-12DA-4F97-82E2-BDEB51AEFACA}"/>
              </a:ext>
            </a:extLst>
          </p:cNvPr>
          <p:cNvSpPr>
            <a:spLocks noGrp="1"/>
          </p:cNvSpPr>
          <p:nvPr>
            <p:ph type="title"/>
          </p:nvPr>
        </p:nvSpPr>
        <p:spPr/>
        <p:txBody>
          <a:bodyPr/>
          <a:lstStyle/>
          <a:p>
            <a:r>
              <a:rPr lang="en-US" altLang="ko-KR" dirty="0"/>
              <a:t>Theory(7) – Sobel operator</a:t>
            </a:r>
            <a:endParaRPr lang="ko-KR" altLang="en-US" dirty="0"/>
          </a:p>
        </p:txBody>
      </p:sp>
      <p:sp>
        <p:nvSpPr>
          <p:cNvPr id="3" name="내용 개체 틀 2">
            <a:extLst>
              <a:ext uri="{FF2B5EF4-FFF2-40B4-BE49-F238E27FC236}">
                <a16:creationId xmlns:a16="http://schemas.microsoft.com/office/drawing/2014/main" id="{9C2D9BEB-DCFD-4438-AEA3-C15E6B7A9581}"/>
              </a:ext>
            </a:extLst>
          </p:cNvPr>
          <p:cNvSpPr>
            <a:spLocks noGrp="1"/>
          </p:cNvSpPr>
          <p:nvPr>
            <p:ph idx="1"/>
          </p:nvPr>
        </p:nvSpPr>
        <p:spPr/>
        <p:txBody>
          <a:bodyPr/>
          <a:lstStyle/>
          <a:p>
            <a:r>
              <a:rPr lang="en-US" altLang="ko-KR" dirty="0"/>
              <a:t>The </a:t>
            </a:r>
            <a:r>
              <a:rPr lang="en-US" altLang="ko-KR" i="1" dirty="0"/>
              <a:t>magnitude </a:t>
            </a:r>
            <a:r>
              <a:rPr lang="en-US" altLang="ko-KR" dirty="0"/>
              <a:t>(</a:t>
            </a:r>
            <a:r>
              <a:rPr lang="en-US" altLang="ko-KR" i="1" dirty="0"/>
              <a:t>length</a:t>
            </a:r>
            <a:r>
              <a:rPr lang="en-US" altLang="ko-KR" dirty="0"/>
              <a:t>) of vector</a:t>
            </a:r>
            <a:r>
              <a:rPr lang="ko-KR" altLang="en-US" dirty="0"/>
              <a:t> ∇</a:t>
            </a:r>
            <a:r>
              <a:rPr lang="en-US" altLang="ko-KR" dirty="0"/>
              <a:t>f, denoted as </a:t>
            </a:r>
            <a:r>
              <a:rPr lang="en-US" altLang="ko-KR" i="1" dirty="0"/>
              <a:t>M</a:t>
            </a:r>
            <a:r>
              <a:rPr lang="en-US" altLang="ko-KR" dirty="0"/>
              <a:t>(</a:t>
            </a:r>
            <a:r>
              <a:rPr lang="en-US" altLang="ko-KR" dirty="0" err="1"/>
              <a:t>x,y</a:t>
            </a:r>
            <a:r>
              <a:rPr lang="en-US" altLang="ko-KR" dirty="0"/>
              <a:t>), where</a:t>
            </a:r>
          </a:p>
          <a:p>
            <a:pPr marL="0" indent="0" algn="ctr">
              <a:buNone/>
            </a:pPr>
            <a:endParaRPr lang="en-US" altLang="ko-KR" dirty="0"/>
          </a:p>
          <a:p>
            <a:pPr marL="0" indent="0" algn="ctr">
              <a:buNone/>
            </a:pPr>
            <a:endParaRPr lang="en-US" altLang="ko-KR" dirty="0"/>
          </a:p>
          <a:p>
            <a:pPr marL="0" indent="0">
              <a:buNone/>
            </a:pPr>
            <a:endParaRPr lang="en-US" altLang="ko-KR" dirty="0"/>
          </a:p>
          <a:p>
            <a:pPr marL="0" indent="0">
              <a:buNone/>
            </a:pPr>
            <a:endParaRPr lang="ko-KR" altLang="en-US" dirty="0"/>
          </a:p>
        </p:txBody>
      </p:sp>
      <p:pic>
        <p:nvPicPr>
          <p:cNvPr id="5" name="그림 4">
            <a:extLst>
              <a:ext uri="{FF2B5EF4-FFF2-40B4-BE49-F238E27FC236}">
                <a16:creationId xmlns:a16="http://schemas.microsoft.com/office/drawing/2014/main" id="{BE0B14D8-AB3C-49E8-B6EE-F176002FDBF8}"/>
              </a:ext>
            </a:extLst>
          </p:cNvPr>
          <p:cNvPicPr>
            <a:picLocks noChangeAspect="1"/>
          </p:cNvPicPr>
          <p:nvPr/>
        </p:nvPicPr>
        <p:blipFill>
          <a:blip r:embed="rId2"/>
          <a:stretch>
            <a:fillRect/>
          </a:stretch>
        </p:blipFill>
        <p:spPr>
          <a:xfrm>
            <a:off x="2631592" y="3581400"/>
            <a:ext cx="4688152" cy="735102"/>
          </a:xfrm>
          <a:prstGeom prst="rect">
            <a:avLst/>
          </a:prstGeom>
        </p:spPr>
      </p:pic>
      <p:pic>
        <p:nvPicPr>
          <p:cNvPr id="6" name="그림 5">
            <a:extLst>
              <a:ext uri="{FF2B5EF4-FFF2-40B4-BE49-F238E27FC236}">
                <a16:creationId xmlns:a16="http://schemas.microsoft.com/office/drawing/2014/main" id="{CC36DF4C-C08C-49B3-8D64-C287E11970A8}"/>
              </a:ext>
            </a:extLst>
          </p:cNvPr>
          <p:cNvPicPr>
            <a:picLocks noChangeAspect="1"/>
          </p:cNvPicPr>
          <p:nvPr/>
        </p:nvPicPr>
        <p:blipFill>
          <a:blip r:embed="rId3"/>
          <a:stretch>
            <a:fillRect/>
          </a:stretch>
        </p:blipFill>
        <p:spPr>
          <a:xfrm>
            <a:off x="2631593" y="4316502"/>
            <a:ext cx="4688152" cy="701377"/>
          </a:xfrm>
          <a:prstGeom prst="rect">
            <a:avLst/>
          </a:prstGeom>
        </p:spPr>
      </p:pic>
      <p:pic>
        <p:nvPicPr>
          <p:cNvPr id="7" name="그림 6">
            <a:extLst>
              <a:ext uri="{FF2B5EF4-FFF2-40B4-BE49-F238E27FC236}">
                <a16:creationId xmlns:a16="http://schemas.microsoft.com/office/drawing/2014/main" id="{94F0DC4D-C067-4503-8461-0CACBB90FDAE}"/>
              </a:ext>
            </a:extLst>
          </p:cNvPr>
          <p:cNvPicPr>
            <a:picLocks noChangeAspect="1"/>
          </p:cNvPicPr>
          <p:nvPr/>
        </p:nvPicPr>
        <p:blipFill>
          <a:blip r:embed="rId4"/>
          <a:stretch>
            <a:fillRect/>
          </a:stretch>
        </p:blipFill>
        <p:spPr>
          <a:xfrm>
            <a:off x="1687955" y="5105853"/>
            <a:ext cx="6071745" cy="999667"/>
          </a:xfrm>
          <a:prstGeom prst="rect">
            <a:avLst/>
          </a:prstGeom>
        </p:spPr>
      </p:pic>
      <p:pic>
        <p:nvPicPr>
          <p:cNvPr id="8" name="그림 7">
            <a:extLst>
              <a:ext uri="{FF2B5EF4-FFF2-40B4-BE49-F238E27FC236}">
                <a16:creationId xmlns:a16="http://schemas.microsoft.com/office/drawing/2014/main" id="{C75E953F-B596-4151-B411-15F0B1ACF53C}"/>
              </a:ext>
            </a:extLst>
          </p:cNvPr>
          <p:cNvPicPr>
            <a:picLocks noChangeAspect="1"/>
          </p:cNvPicPr>
          <p:nvPr/>
        </p:nvPicPr>
        <p:blipFill>
          <a:blip r:embed="rId5"/>
          <a:stretch>
            <a:fillRect/>
          </a:stretch>
        </p:blipFill>
        <p:spPr>
          <a:xfrm>
            <a:off x="7767696" y="2123420"/>
            <a:ext cx="1889971" cy="1765957"/>
          </a:xfrm>
          <a:prstGeom prst="rect">
            <a:avLst/>
          </a:prstGeom>
        </p:spPr>
      </p:pic>
      <p:pic>
        <p:nvPicPr>
          <p:cNvPr id="11" name="그림 10">
            <a:extLst>
              <a:ext uri="{FF2B5EF4-FFF2-40B4-BE49-F238E27FC236}">
                <a16:creationId xmlns:a16="http://schemas.microsoft.com/office/drawing/2014/main" id="{88D08650-9CFB-437A-BD43-4FF1CB8B47CF}"/>
              </a:ext>
            </a:extLst>
          </p:cNvPr>
          <p:cNvPicPr>
            <a:picLocks noChangeAspect="1"/>
          </p:cNvPicPr>
          <p:nvPr/>
        </p:nvPicPr>
        <p:blipFill>
          <a:blip r:embed="rId6"/>
          <a:stretch>
            <a:fillRect/>
          </a:stretch>
        </p:blipFill>
        <p:spPr>
          <a:xfrm>
            <a:off x="3136900" y="2562836"/>
            <a:ext cx="3479800" cy="578319"/>
          </a:xfrm>
          <a:prstGeom prst="rect">
            <a:avLst/>
          </a:prstGeom>
        </p:spPr>
      </p:pic>
      <p:pic>
        <p:nvPicPr>
          <p:cNvPr id="12" name="그림 11">
            <a:extLst>
              <a:ext uri="{FF2B5EF4-FFF2-40B4-BE49-F238E27FC236}">
                <a16:creationId xmlns:a16="http://schemas.microsoft.com/office/drawing/2014/main" id="{36874E24-62A1-4D0E-B4A5-AD0230AE504B}"/>
              </a:ext>
            </a:extLst>
          </p:cNvPr>
          <p:cNvPicPr>
            <a:picLocks noChangeAspect="1"/>
          </p:cNvPicPr>
          <p:nvPr/>
        </p:nvPicPr>
        <p:blipFill>
          <a:blip r:embed="rId7"/>
          <a:stretch>
            <a:fillRect/>
          </a:stretch>
        </p:blipFill>
        <p:spPr>
          <a:xfrm>
            <a:off x="3702050" y="3035957"/>
            <a:ext cx="2349500" cy="481285"/>
          </a:xfrm>
          <a:prstGeom prst="rect">
            <a:avLst/>
          </a:prstGeom>
        </p:spPr>
      </p:pic>
      <p:pic>
        <p:nvPicPr>
          <p:cNvPr id="13" name="그림 12">
            <a:extLst>
              <a:ext uri="{FF2B5EF4-FFF2-40B4-BE49-F238E27FC236}">
                <a16:creationId xmlns:a16="http://schemas.microsoft.com/office/drawing/2014/main" id="{656CAD4D-71CC-4C11-BC91-06C117DFFE2D}"/>
              </a:ext>
            </a:extLst>
          </p:cNvPr>
          <p:cNvPicPr>
            <a:picLocks noChangeAspect="1"/>
          </p:cNvPicPr>
          <p:nvPr/>
        </p:nvPicPr>
        <p:blipFill>
          <a:blip r:embed="rId8"/>
          <a:stretch>
            <a:fillRect/>
          </a:stretch>
        </p:blipFill>
        <p:spPr>
          <a:xfrm>
            <a:off x="7828194" y="4119566"/>
            <a:ext cx="3485028" cy="1765956"/>
          </a:xfrm>
          <a:prstGeom prst="rect">
            <a:avLst/>
          </a:prstGeom>
        </p:spPr>
      </p:pic>
      <p:sp>
        <p:nvSpPr>
          <p:cNvPr id="14" name="직사각형 13">
            <a:extLst>
              <a:ext uri="{FF2B5EF4-FFF2-40B4-BE49-F238E27FC236}">
                <a16:creationId xmlns:a16="http://schemas.microsoft.com/office/drawing/2014/main" id="{F7C9D272-0047-4D27-B620-F9D16279A615}"/>
              </a:ext>
            </a:extLst>
          </p:cNvPr>
          <p:cNvSpPr/>
          <p:nvPr/>
        </p:nvSpPr>
        <p:spPr>
          <a:xfrm>
            <a:off x="9782452" y="2360067"/>
            <a:ext cx="6096000" cy="923330"/>
          </a:xfrm>
          <a:prstGeom prst="rect">
            <a:avLst/>
          </a:prstGeom>
        </p:spPr>
        <p:txBody>
          <a:bodyPr>
            <a:spAutoFit/>
          </a:bodyPr>
          <a:lstStyle/>
          <a:p>
            <a:r>
              <a:rPr lang="en-US" altLang="ko-KR" dirty="0">
                <a:latin typeface="TimesTen-Roman"/>
              </a:rPr>
              <a:t>a</a:t>
            </a:r>
          </a:p>
          <a:p>
            <a:r>
              <a:rPr lang="en-US" altLang="ko-KR" dirty="0">
                <a:latin typeface="TimesTen-Roman"/>
              </a:rPr>
              <a:t>b c</a:t>
            </a:r>
          </a:p>
          <a:p>
            <a:endParaRPr lang="ko-KR" altLang="en-US" dirty="0"/>
          </a:p>
        </p:txBody>
      </p:sp>
      <p:sp>
        <p:nvSpPr>
          <p:cNvPr id="15" name="직사각형 14">
            <a:extLst>
              <a:ext uri="{FF2B5EF4-FFF2-40B4-BE49-F238E27FC236}">
                <a16:creationId xmlns:a16="http://schemas.microsoft.com/office/drawing/2014/main" id="{98FEE3C7-2A90-4112-9FFC-60496C9C95B6}"/>
              </a:ext>
            </a:extLst>
          </p:cNvPr>
          <p:cNvSpPr/>
          <p:nvPr/>
        </p:nvSpPr>
        <p:spPr>
          <a:xfrm>
            <a:off x="7828194" y="5809886"/>
            <a:ext cx="4239981" cy="923330"/>
          </a:xfrm>
          <a:prstGeom prst="rect">
            <a:avLst/>
          </a:prstGeom>
        </p:spPr>
        <p:txBody>
          <a:bodyPr wrap="square">
            <a:spAutoFit/>
          </a:bodyPr>
          <a:lstStyle/>
          <a:p>
            <a:r>
              <a:rPr lang="en-US" altLang="ko-KR" dirty="0"/>
              <a:t>(a) A 3x3 region of an image (the </a:t>
            </a:r>
            <a:r>
              <a:rPr lang="en-US" altLang="ko-KR" i="1" dirty="0" err="1"/>
              <a:t>z</a:t>
            </a:r>
            <a:r>
              <a:rPr lang="en-US" altLang="ko-KR" baseline="-25000" dirty="0" err="1"/>
              <a:t>s</a:t>
            </a:r>
            <a:r>
              <a:rPr lang="en-US" altLang="ko-KR" dirty="0"/>
              <a:t> are intensity values).</a:t>
            </a:r>
            <a:endParaRPr lang="en-US" altLang="ko-KR" dirty="0">
              <a:latin typeface="TimesTen-Roman"/>
            </a:endParaRPr>
          </a:p>
          <a:p>
            <a:r>
              <a:rPr lang="en-US" altLang="ko-KR" dirty="0">
                <a:latin typeface="TimesTen-Roman"/>
              </a:rPr>
              <a:t>(b)-(c) Sobel operators. </a:t>
            </a:r>
            <a:endParaRPr lang="ko-KR" altLang="en-US" dirty="0"/>
          </a:p>
        </p:txBody>
      </p:sp>
      <p:sp>
        <p:nvSpPr>
          <p:cNvPr id="4" name="날짜 개체 틀 3">
            <a:extLst>
              <a:ext uri="{FF2B5EF4-FFF2-40B4-BE49-F238E27FC236}">
                <a16:creationId xmlns:a16="http://schemas.microsoft.com/office/drawing/2014/main" id="{1A9A1B24-8C7A-4AB2-A53B-0EBB035DF4CF}"/>
              </a:ext>
            </a:extLst>
          </p:cNvPr>
          <p:cNvSpPr>
            <a:spLocks noGrp="1"/>
          </p:cNvSpPr>
          <p:nvPr>
            <p:ph type="dt" sz="half" idx="10"/>
          </p:nvPr>
        </p:nvSpPr>
        <p:spPr/>
        <p:txBody>
          <a:bodyPr/>
          <a:lstStyle/>
          <a:p>
            <a:fld id="{F104BEF2-E6B3-445C-BD55-4692292AA952}" type="datetime1">
              <a:rPr lang="ko-KR" altLang="en-US" smtClean="0"/>
              <a:t>2019-07-08</a:t>
            </a:fld>
            <a:endParaRPr lang="ko-KR" altLang="en-US"/>
          </a:p>
        </p:txBody>
      </p:sp>
      <p:sp>
        <p:nvSpPr>
          <p:cNvPr id="9" name="바닥글 개체 틀 8">
            <a:extLst>
              <a:ext uri="{FF2B5EF4-FFF2-40B4-BE49-F238E27FC236}">
                <a16:creationId xmlns:a16="http://schemas.microsoft.com/office/drawing/2014/main" id="{16E7E8A0-8B8C-49C8-AD43-FE683E6EFF70}"/>
              </a:ext>
            </a:extLst>
          </p:cNvPr>
          <p:cNvSpPr>
            <a:spLocks noGrp="1"/>
          </p:cNvSpPr>
          <p:nvPr>
            <p:ph type="ftr" sz="quarter" idx="11"/>
          </p:nvPr>
        </p:nvSpPr>
        <p:spPr/>
        <p:txBody>
          <a:bodyPr/>
          <a:lstStyle/>
          <a:p>
            <a:r>
              <a:rPr lang="en-US" altLang="ko-KR"/>
              <a:t>MMI Lab</a:t>
            </a:r>
            <a:endParaRPr lang="ko-KR" altLang="en-US"/>
          </a:p>
        </p:txBody>
      </p:sp>
      <p:sp>
        <p:nvSpPr>
          <p:cNvPr id="10" name="슬라이드 번호 개체 틀 9">
            <a:extLst>
              <a:ext uri="{FF2B5EF4-FFF2-40B4-BE49-F238E27FC236}">
                <a16:creationId xmlns:a16="http://schemas.microsoft.com/office/drawing/2014/main" id="{88CC3D85-5724-4EC2-A5AD-12B6E84D7119}"/>
              </a:ext>
            </a:extLst>
          </p:cNvPr>
          <p:cNvSpPr>
            <a:spLocks noGrp="1"/>
          </p:cNvSpPr>
          <p:nvPr>
            <p:ph type="sldNum" sz="quarter" idx="12"/>
          </p:nvPr>
        </p:nvSpPr>
        <p:spPr/>
        <p:txBody>
          <a:bodyPr/>
          <a:lstStyle/>
          <a:p>
            <a:fld id="{6A6EDE03-B16B-4B88-B2FE-F741EB15D69B}" type="slidenum">
              <a:rPr lang="ko-KR" altLang="en-US" smtClean="0"/>
              <a:t>37</a:t>
            </a:fld>
            <a:endParaRPr lang="ko-KR" altLang="en-US"/>
          </a:p>
        </p:txBody>
      </p:sp>
    </p:spTree>
    <p:extLst>
      <p:ext uri="{BB962C8B-B14F-4D97-AF65-F5344CB8AC3E}">
        <p14:creationId xmlns:p14="http://schemas.microsoft.com/office/powerpoint/2010/main" val="3747729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768639-2FF6-42DD-B07F-D014356933A7}"/>
              </a:ext>
            </a:extLst>
          </p:cNvPr>
          <p:cNvSpPr>
            <a:spLocks noGrp="1"/>
          </p:cNvSpPr>
          <p:nvPr>
            <p:ph type="title"/>
          </p:nvPr>
        </p:nvSpPr>
        <p:spPr>
          <a:xfrm>
            <a:off x="677328" y="609600"/>
            <a:ext cx="2930518" cy="1320800"/>
          </a:xfrm>
        </p:spPr>
        <p:txBody>
          <a:bodyPr anchor="ctr">
            <a:normAutofit fontScale="90000"/>
          </a:bodyPr>
          <a:lstStyle/>
          <a:p>
            <a:r>
              <a:rPr lang="en-US" altLang="ko-KR" dirty="0"/>
              <a:t>Result(1) – Smoothing Linear Filters</a:t>
            </a:r>
            <a:endParaRPr lang="ko-KR" altLang="en-US" dirty="0"/>
          </a:p>
        </p:txBody>
      </p:sp>
      <p:sp>
        <p:nvSpPr>
          <p:cNvPr id="18" name="Content Placeholder 17">
            <a:extLst>
              <a:ext uri="{FF2B5EF4-FFF2-40B4-BE49-F238E27FC236}">
                <a16:creationId xmlns:a16="http://schemas.microsoft.com/office/drawing/2014/main" id="{56A64648-2E36-469E-BD01-87D4BD85F44C}"/>
              </a:ext>
            </a:extLst>
          </p:cNvPr>
          <p:cNvSpPr>
            <a:spLocks noGrp="1"/>
          </p:cNvSpPr>
          <p:nvPr>
            <p:ph idx="1"/>
          </p:nvPr>
        </p:nvSpPr>
        <p:spPr>
          <a:xfrm>
            <a:off x="677328" y="2160589"/>
            <a:ext cx="2930517" cy="3880773"/>
          </a:xfrm>
        </p:spPr>
        <p:txBody>
          <a:bodyPr>
            <a:normAutofit/>
          </a:bodyPr>
          <a:lstStyle/>
          <a:p>
            <a:pPr marL="0" indent="0">
              <a:buNone/>
            </a:pPr>
            <a:r>
              <a:rPr lang="en-US" dirty="0"/>
              <a:t>(a) Grayscale Lena Image</a:t>
            </a:r>
          </a:p>
          <a:p>
            <a:pPr marL="0" indent="0">
              <a:buNone/>
            </a:pPr>
            <a:r>
              <a:rPr lang="en-US" dirty="0"/>
              <a:t>(b)-(d) Result of box filter with size =  3,9,19</a:t>
            </a:r>
          </a:p>
        </p:txBody>
      </p:sp>
      <p:pic>
        <p:nvPicPr>
          <p:cNvPr id="7" name="그림 6" descr="사람, 여자, 실외, 의류이(가) 표시된 사진&#10;&#10;매우 높은 신뢰도로 생성된 설명">
            <a:extLst>
              <a:ext uri="{FF2B5EF4-FFF2-40B4-BE49-F238E27FC236}">
                <a16:creationId xmlns:a16="http://schemas.microsoft.com/office/drawing/2014/main" id="{678EF92E-5F70-483D-9316-EFB238E08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720" y="642453"/>
            <a:ext cx="2596281" cy="2596281"/>
          </a:xfrm>
          <a:prstGeom prst="rect">
            <a:avLst/>
          </a:prstGeom>
        </p:spPr>
      </p:pic>
      <p:pic>
        <p:nvPicPr>
          <p:cNvPr id="11" name="그림 10" descr="사람, 여자, 의류, 건물이(가) 표시된 사진&#10;&#10;매우 높은 신뢰도로 생성된 설명">
            <a:extLst>
              <a:ext uri="{FF2B5EF4-FFF2-40B4-BE49-F238E27FC236}">
                <a16:creationId xmlns:a16="http://schemas.microsoft.com/office/drawing/2014/main" id="{2EEF0CB2-2A6C-4A4E-B66E-8F87444F4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044" y="3441110"/>
            <a:ext cx="2596281" cy="2596281"/>
          </a:xfrm>
          <a:prstGeom prst="rect">
            <a:avLst/>
          </a:prstGeom>
        </p:spPr>
      </p:pic>
      <p:pic>
        <p:nvPicPr>
          <p:cNvPr id="16" name="내용 개체 틀 4" descr="사람, 여자, 의류, 벽이(가) 표시된 사진&#10;&#10;매우 높은 신뢰도로 생성된 설명">
            <a:extLst>
              <a:ext uri="{FF2B5EF4-FFF2-40B4-BE49-F238E27FC236}">
                <a16:creationId xmlns:a16="http://schemas.microsoft.com/office/drawing/2014/main" id="{293AC660-7A3B-4B4C-8ED4-4191FBB5F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044" y="609600"/>
            <a:ext cx="2596283" cy="2596283"/>
          </a:xfrm>
          <a:prstGeom prst="rect">
            <a:avLst/>
          </a:prstGeom>
        </p:spPr>
      </p:pic>
      <p:pic>
        <p:nvPicPr>
          <p:cNvPr id="13" name="그림 12" descr="여자, 사람이(가) 표시된 사진&#10;&#10;매우 높은 신뢰도로 생성된 설명">
            <a:extLst>
              <a:ext uri="{FF2B5EF4-FFF2-40B4-BE49-F238E27FC236}">
                <a16:creationId xmlns:a16="http://schemas.microsoft.com/office/drawing/2014/main" id="{A8835D3E-C201-414D-B956-21EFA8A36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7718" y="3441108"/>
            <a:ext cx="2596283" cy="2596283"/>
          </a:xfrm>
          <a:prstGeom prst="rect">
            <a:avLst/>
          </a:prstGeom>
        </p:spPr>
      </p:pic>
      <p:sp>
        <p:nvSpPr>
          <p:cNvPr id="14" name="TextBox 13">
            <a:extLst>
              <a:ext uri="{FF2B5EF4-FFF2-40B4-BE49-F238E27FC236}">
                <a16:creationId xmlns:a16="http://schemas.microsoft.com/office/drawing/2014/main" id="{771D5C48-8D41-4635-A606-C7BEFC45B397}"/>
              </a:ext>
            </a:extLst>
          </p:cNvPr>
          <p:cNvSpPr txBox="1"/>
          <p:nvPr/>
        </p:nvSpPr>
        <p:spPr>
          <a:xfrm>
            <a:off x="9356811" y="5391060"/>
            <a:ext cx="1779639" cy="646331"/>
          </a:xfrm>
          <a:prstGeom prst="rect">
            <a:avLst/>
          </a:prstGeom>
          <a:noFill/>
        </p:spPr>
        <p:txBody>
          <a:bodyPr wrap="square" rtlCol="0">
            <a:spAutoFit/>
          </a:bodyPr>
          <a:lstStyle/>
          <a:p>
            <a:r>
              <a:rPr lang="en-US" altLang="ko-KR" dirty="0"/>
              <a:t>a b</a:t>
            </a:r>
          </a:p>
          <a:p>
            <a:r>
              <a:rPr lang="en-US" altLang="ko-KR" dirty="0"/>
              <a:t>c d</a:t>
            </a:r>
            <a:endParaRPr lang="ko-KR" altLang="en-US" dirty="0"/>
          </a:p>
        </p:txBody>
      </p:sp>
      <p:sp>
        <p:nvSpPr>
          <p:cNvPr id="3" name="날짜 개체 틀 2">
            <a:extLst>
              <a:ext uri="{FF2B5EF4-FFF2-40B4-BE49-F238E27FC236}">
                <a16:creationId xmlns:a16="http://schemas.microsoft.com/office/drawing/2014/main" id="{5333352F-93BD-474E-9013-EF553ACCFE7C}"/>
              </a:ext>
            </a:extLst>
          </p:cNvPr>
          <p:cNvSpPr>
            <a:spLocks noGrp="1"/>
          </p:cNvSpPr>
          <p:nvPr>
            <p:ph type="dt" sz="half" idx="10"/>
          </p:nvPr>
        </p:nvSpPr>
        <p:spPr/>
        <p:txBody>
          <a:bodyPr/>
          <a:lstStyle/>
          <a:p>
            <a:fld id="{939FDE61-3596-4F0F-9D05-70D07A1C4803}"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6482A7AD-20C9-418D-BD25-65FF8EC44F89}"/>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6052C9F7-0CBB-4800-A635-E53226191315}"/>
              </a:ext>
            </a:extLst>
          </p:cNvPr>
          <p:cNvSpPr>
            <a:spLocks noGrp="1"/>
          </p:cNvSpPr>
          <p:nvPr>
            <p:ph type="sldNum" sz="quarter" idx="12"/>
          </p:nvPr>
        </p:nvSpPr>
        <p:spPr/>
        <p:txBody>
          <a:bodyPr/>
          <a:lstStyle/>
          <a:p>
            <a:fld id="{6A6EDE03-B16B-4B88-B2FE-F741EB15D69B}" type="slidenum">
              <a:rPr lang="ko-KR" altLang="en-US" smtClean="0"/>
              <a:t>38</a:t>
            </a:fld>
            <a:endParaRPr lang="ko-KR" altLang="en-US"/>
          </a:p>
        </p:txBody>
      </p:sp>
    </p:spTree>
    <p:extLst>
      <p:ext uri="{BB962C8B-B14F-4D97-AF65-F5344CB8AC3E}">
        <p14:creationId xmlns:p14="http://schemas.microsoft.com/office/powerpoint/2010/main" val="2581282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23DD1E-B776-45FF-92FD-5BF94662B04C}"/>
              </a:ext>
            </a:extLst>
          </p:cNvPr>
          <p:cNvSpPr>
            <a:spLocks noGrp="1"/>
          </p:cNvSpPr>
          <p:nvPr>
            <p:ph type="title"/>
          </p:nvPr>
        </p:nvSpPr>
        <p:spPr/>
        <p:txBody>
          <a:bodyPr/>
          <a:lstStyle/>
          <a:p>
            <a:r>
              <a:rPr lang="en-US" altLang="ko-KR" dirty="0"/>
              <a:t>Result(1) – Smoothing Linear Filters</a:t>
            </a:r>
            <a:endParaRPr lang="ko-KR" altLang="en-US" dirty="0"/>
          </a:p>
        </p:txBody>
      </p:sp>
      <p:sp>
        <p:nvSpPr>
          <p:cNvPr id="28" name="Content Placeholder 17">
            <a:extLst>
              <a:ext uri="{FF2B5EF4-FFF2-40B4-BE49-F238E27FC236}">
                <a16:creationId xmlns:a16="http://schemas.microsoft.com/office/drawing/2014/main" id="{E7E59A71-DD0B-416C-A483-32A26F6F2BE7}"/>
              </a:ext>
            </a:extLst>
          </p:cNvPr>
          <p:cNvSpPr>
            <a:spLocks noGrp="1"/>
          </p:cNvSpPr>
          <p:nvPr>
            <p:ph idx="1"/>
          </p:nvPr>
        </p:nvSpPr>
        <p:spPr>
          <a:xfrm>
            <a:off x="677334" y="5369616"/>
            <a:ext cx="7707541" cy="3880773"/>
          </a:xfrm>
        </p:spPr>
        <p:txBody>
          <a:bodyPr>
            <a:normAutofit/>
          </a:bodyPr>
          <a:lstStyle/>
          <a:p>
            <a:pPr marL="0" indent="0">
              <a:buNone/>
            </a:pPr>
            <a:r>
              <a:rPr lang="en-US" dirty="0"/>
              <a:t>(a) Grayscale Lena Image</a:t>
            </a:r>
          </a:p>
          <a:p>
            <a:pPr marL="0" indent="0">
              <a:buNone/>
            </a:pPr>
            <a:r>
              <a:rPr lang="en-US" dirty="0"/>
              <a:t>(b) Result of gaussian filter with size = 5x5, </a:t>
            </a:r>
            <a:r>
              <a:rPr lang="el-GR" altLang="ko-KR" b="1" dirty="0"/>
              <a:t>σ</a:t>
            </a:r>
            <a:r>
              <a:rPr lang="en-US" altLang="ko-KR" b="1" dirty="0"/>
              <a:t> = </a:t>
            </a:r>
            <a:r>
              <a:rPr lang="en-US" altLang="ko-KR" dirty="0"/>
              <a:t>7</a:t>
            </a:r>
          </a:p>
          <a:p>
            <a:pPr marL="0" indent="0">
              <a:buNone/>
            </a:pPr>
            <a:r>
              <a:rPr lang="en-US" dirty="0"/>
              <a:t>(C) </a:t>
            </a:r>
            <a:r>
              <a:rPr lang="en-US" altLang="ko-KR" dirty="0"/>
              <a:t>Result of gaussian filter with size = 25x25, </a:t>
            </a:r>
            <a:r>
              <a:rPr lang="el-GR" altLang="ko-KR" b="1" dirty="0"/>
              <a:t>σ</a:t>
            </a:r>
            <a:r>
              <a:rPr lang="en-US" altLang="ko-KR" b="1" dirty="0"/>
              <a:t> = </a:t>
            </a:r>
            <a:r>
              <a:rPr lang="en-US" altLang="ko-KR" dirty="0"/>
              <a:t>7</a:t>
            </a:r>
            <a:endParaRPr lang="en-US" dirty="0"/>
          </a:p>
        </p:txBody>
      </p:sp>
      <p:pic>
        <p:nvPicPr>
          <p:cNvPr id="5" name="그림 4" descr="사람, 여자, 의류, 실외이(가) 표시된 사진&#10;&#10;매우 높은 신뢰도로 생성된 설명">
            <a:extLst>
              <a:ext uri="{FF2B5EF4-FFF2-40B4-BE49-F238E27FC236}">
                <a16:creationId xmlns:a16="http://schemas.microsoft.com/office/drawing/2014/main" id="{D3BE5AA4-1B99-4DE5-9ACB-5E3E04370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2906" y="1828195"/>
            <a:ext cx="2527618" cy="2527618"/>
          </a:xfrm>
          <a:prstGeom prst="rect">
            <a:avLst/>
          </a:prstGeom>
        </p:spPr>
      </p:pic>
      <p:pic>
        <p:nvPicPr>
          <p:cNvPr id="7" name="그림 6" descr="사람, 여자, 의류, 벽이(가) 표시된 사진&#10;&#10;매우 높은 신뢰도로 생성된 설명">
            <a:extLst>
              <a:ext uri="{FF2B5EF4-FFF2-40B4-BE49-F238E27FC236}">
                <a16:creationId xmlns:a16="http://schemas.microsoft.com/office/drawing/2014/main" id="{793A8E9D-C044-471C-A815-571C4548B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828195"/>
            <a:ext cx="2527618" cy="2527618"/>
          </a:xfrm>
          <a:prstGeom prst="rect">
            <a:avLst/>
          </a:prstGeom>
        </p:spPr>
      </p:pic>
      <p:pic>
        <p:nvPicPr>
          <p:cNvPr id="9" name="그림 8" descr="사람, 여자, 의류, 건물이(가) 표시된 사진&#10;&#10;매우 높은 신뢰도로 생성된 설명">
            <a:extLst>
              <a:ext uri="{FF2B5EF4-FFF2-40B4-BE49-F238E27FC236}">
                <a16:creationId xmlns:a16="http://schemas.microsoft.com/office/drawing/2014/main" id="{17B7F35B-3A8B-4654-9E92-A18950598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8478" y="1828195"/>
            <a:ext cx="2527618" cy="2527618"/>
          </a:xfrm>
          <a:prstGeom prst="rect">
            <a:avLst/>
          </a:prstGeom>
        </p:spPr>
      </p:pic>
      <p:sp>
        <p:nvSpPr>
          <p:cNvPr id="10" name="TextBox 9">
            <a:extLst>
              <a:ext uri="{FF2B5EF4-FFF2-40B4-BE49-F238E27FC236}">
                <a16:creationId xmlns:a16="http://schemas.microsoft.com/office/drawing/2014/main" id="{12E9B6A9-D622-486F-9925-4998117C9741}"/>
              </a:ext>
            </a:extLst>
          </p:cNvPr>
          <p:cNvSpPr txBox="1"/>
          <p:nvPr/>
        </p:nvSpPr>
        <p:spPr>
          <a:xfrm>
            <a:off x="1680481" y="4558269"/>
            <a:ext cx="2686968" cy="369332"/>
          </a:xfrm>
          <a:prstGeom prst="rect">
            <a:avLst/>
          </a:prstGeom>
          <a:noFill/>
        </p:spPr>
        <p:txBody>
          <a:bodyPr wrap="square" rtlCol="0">
            <a:spAutoFit/>
          </a:bodyPr>
          <a:lstStyle/>
          <a:p>
            <a:r>
              <a:rPr lang="en-US" altLang="ko-KR" dirty="0"/>
              <a:t>(a)</a:t>
            </a:r>
            <a:endParaRPr lang="ko-KR" altLang="en-US" dirty="0"/>
          </a:p>
        </p:txBody>
      </p:sp>
      <p:sp>
        <p:nvSpPr>
          <p:cNvPr id="25" name="TextBox 24">
            <a:extLst>
              <a:ext uri="{FF2B5EF4-FFF2-40B4-BE49-F238E27FC236}">
                <a16:creationId xmlns:a16="http://schemas.microsoft.com/office/drawing/2014/main" id="{B6EA1C4C-231D-4797-8762-49D0120F2755}"/>
              </a:ext>
            </a:extLst>
          </p:cNvPr>
          <p:cNvSpPr txBox="1"/>
          <p:nvPr/>
        </p:nvSpPr>
        <p:spPr>
          <a:xfrm>
            <a:off x="4752516" y="4558269"/>
            <a:ext cx="2686968" cy="369332"/>
          </a:xfrm>
          <a:prstGeom prst="rect">
            <a:avLst/>
          </a:prstGeom>
          <a:noFill/>
        </p:spPr>
        <p:txBody>
          <a:bodyPr wrap="square" rtlCol="0">
            <a:spAutoFit/>
          </a:bodyPr>
          <a:lstStyle/>
          <a:p>
            <a:r>
              <a:rPr lang="en-US" altLang="ko-KR" dirty="0"/>
              <a:t>(b)</a:t>
            </a:r>
            <a:endParaRPr lang="ko-KR" altLang="en-US" dirty="0"/>
          </a:p>
        </p:txBody>
      </p:sp>
      <p:sp>
        <p:nvSpPr>
          <p:cNvPr id="27" name="TextBox 26">
            <a:extLst>
              <a:ext uri="{FF2B5EF4-FFF2-40B4-BE49-F238E27FC236}">
                <a16:creationId xmlns:a16="http://schemas.microsoft.com/office/drawing/2014/main" id="{D4D7FF8F-7D1A-4D91-8F3E-F01BEC0194BC}"/>
              </a:ext>
            </a:extLst>
          </p:cNvPr>
          <p:cNvSpPr txBox="1"/>
          <p:nvPr/>
        </p:nvSpPr>
        <p:spPr>
          <a:xfrm>
            <a:off x="7669276" y="4558269"/>
            <a:ext cx="2686968" cy="369332"/>
          </a:xfrm>
          <a:prstGeom prst="rect">
            <a:avLst/>
          </a:prstGeom>
          <a:noFill/>
        </p:spPr>
        <p:txBody>
          <a:bodyPr wrap="square" rtlCol="0">
            <a:spAutoFit/>
          </a:bodyPr>
          <a:lstStyle/>
          <a:p>
            <a:r>
              <a:rPr lang="en-US" altLang="ko-KR" dirty="0"/>
              <a:t>(c)</a:t>
            </a:r>
            <a:endParaRPr lang="ko-KR" altLang="en-US" dirty="0"/>
          </a:p>
        </p:txBody>
      </p:sp>
      <p:sp>
        <p:nvSpPr>
          <p:cNvPr id="3" name="날짜 개체 틀 2">
            <a:extLst>
              <a:ext uri="{FF2B5EF4-FFF2-40B4-BE49-F238E27FC236}">
                <a16:creationId xmlns:a16="http://schemas.microsoft.com/office/drawing/2014/main" id="{D64851A0-412C-4239-BF5A-358174771268}"/>
              </a:ext>
            </a:extLst>
          </p:cNvPr>
          <p:cNvSpPr>
            <a:spLocks noGrp="1"/>
          </p:cNvSpPr>
          <p:nvPr>
            <p:ph type="dt" sz="half" idx="10"/>
          </p:nvPr>
        </p:nvSpPr>
        <p:spPr/>
        <p:txBody>
          <a:bodyPr/>
          <a:lstStyle/>
          <a:p>
            <a:fld id="{DFFF9499-A77C-47ED-8FE3-373C218C2D64}"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1C1A86CD-8E56-46E2-920B-3A45519E0831}"/>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B0FD8BDE-8AC5-444A-87E3-EF091FEBCFFE}"/>
              </a:ext>
            </a:extLst>
          </p:cNvPr>
          <p:cNvSpPr>
            <a:spLocks noGrp="1"/>
          </p:cNvSpPr>
          <p:nvPr>
            <p:ph type="sldNum" sz="quarter" idx="12"/>
          </p:nvPr>
        </p:nvSpPr>
        <p:spPr/>
        <p:txBody>
          <a:bodyPr/>
          <a:lstStyle/>
          <a:p>
            <a:fld id="{6A6EDE03-B16B-4B88-B2FE-F741EB15D69B}" type="slidenum">
              <a:rPr lang="ko-KR" altLang="en-US" smtClean="0"/>
              <a:t>39</a:t>
            </a:fld>
            <a:endParaRPr lang="ko-KR" altLang="en-US"/>
          </a:p>
        </p:txBody>
      </p:sp>
    </p:spTree>
    <p:extLst>
      <p:ext uri="{BB962C8B-B14F-4D97-AF65-F5344CB8AC3E}">
        <p14:creationId xmlns:p14="http://schemas.microsoft.com/office/powerpoint/2010/main" val="2985171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0E23E5-7B47-4570-8175-A12610E60B21}"/>
              </a:ext>
            </a:extLst>
          </p:cNvPr>
          <p:cNvSpPr>
            <a:spLocks noGrp="1"/>
          </p:cNvSpPr>
          <p:nvPr>
            <p:ph type="title"/>
          </p:nvPr>
        </p:nvSpPr>
        <p:spPr/>
        <p:txBody>
          <a:bodyPr>
            <a:normAutofit fontScale="90000"/>
          </a:bodyPr>
          <a:lstStyle/>
          <a:p>
            <a:r>
              <a:rPr lang="en-US" altLang="ko-KR" dirty="0"/>
              <a:t>Theory (1) </a:t>
            </a:r>
            <a:br>
              <a:rPr lang="en-US" altLang="ko-KR" dirty="0"/>
            </a:br>
            <a:r>
              <a:rPr lang="en-US" altLang="ko-KR" dirty="0"/>
              <a:t>- Geometric spatial transformations and image registration </a:t>
            </a:r>
            <a:endParaRPr lang="ko-KR" altLang="en-US" dirty="0"/>
          </a:p>
        </p:txBody>
      </p:sp>
      <p:sp>
        <p:nvSpPr>
          <p:cNvPr id="3" name="내용 개체 틀 2">
            <a:extLst>
              <a:ext uri="{FF2B5EF4-FFF2-40B4-BE49-F238E27FC236}">
                <a16:creationId xmlns:a16="http://schemas.microsoft.com/office/drawing/2014/main" id="{8B1333FF-3897-44FC-BA2A-F0175FB46E0C}"/>
              </a:ext>
            </a:extLst>
          </p:cNvPr>
          <p:cNvSpPr>
            <a:spLocks noGrp="1"/>
          </p:cNvSpPr>
          <p:nvPr>
            <p:ph idx="1"/>
          </p:nvPr>
        </p:nvSpPr>
        <p:spPr/>
        <p:txBody>
          <a:bodyPr/>
          <a:lstStyle/>
          <a:p>
            <a:r>
              <a:rPr lang="en-US" altLang="ko-KR" dirty="0"/>
              <a:t>Geometric transformations </a:t>
            </a:r>
            <a:r>
              <a:rPr lang="en-US" altLang="ko-KR" dirty="0">
                <a:solidFill>
                  <a:srgbClr val="FF0000"/>
                </a:solidFill>
              </a:rPr>
              <a:t>modify the spatial relationship</a:t>
            </a:r>
            <a:r>
              <a:rPr lang="en-US" altLang="ko-KR" dirty="0"/>
              <a:t> between pixels in an image</a:t>
            </a:r>
          </a:p>
          <a:p>
            <a:r>
              <a:rPr lang="en-US" altLang="ko-KR" dirty="0"/>
              <a:t>a geometric transformation consists of two basic operations: (1) </a:t>
            </a:r>
            <a:r>
              <a:rPr lang="en-US" altLang="ko-KR" dirty="0">
                <a:solidFill>
                  <a:srgbClr val="FF0000"/>
                </a:solidFill>
              </a:rPr>
              <a:t>a spatial transformation </a:t>
            </a:r>
            <a:r>
              <a:rPr lang="en-US" altLang="ko-KR" dirty="0"/>
              <a:t>of coordinates and (2) </a:t>
            </a:r>
            <a:r>
              <a:rPr lang="en-US" altLang="ko-KR" dirty="0">
                <a:solidFill>
                  <a:srgbClr val="FF0000"/>
                </a:solidFill>
              </a:rPr>
              <a:t>intensity interpolation</a:t>
            </a:r>
            <a:r>
              <a:rPr lang="en-US" altLang="ko-KR" dirty="0"/>
              <a:t> that assigns intensity values to the spatially transformed pixels.  </a:t>
            </a:r>
            <a:endParaRPr lang="ko-KR" altLang="en-US" dirty="0"/>
          </a:p>
        </p:txBody>
      </p:sp>
      <p:sp>
        <p:nvSpPr>
          <p:cNvPr id="4" name="날짜 개체 틀 3">
            <a:extLst>
              <a:ext uri="{FF2B5EF4-FFF2-40B4-BE49-F238E27FC236}">
                <a16:creationId xmlns:a16="http://schemas.microsoft.com/office/drawing/2014/main" id="{43DF3514-E9C6-4165-8341-D735EF80A2C7}"/>
              </a:ext>
            </a:extLst>
          </p:cNvPr>
          <p:cNvSpPr>
            <a:spLocks noGrp="1"/>
          </p:cNvSpPr>
          <p:nvPr>
            <p:ph type="dt" sz="half" idx="10"/>
          </p:nvPr>
        </p:nvSpPr>
        <p:spPr/>
        <p:txBody>
          <a:bodyPr/>
          <a:lstStyle/>
          <a:p>
            <a:fld id="{25838BFC-82A6-48A3-9E92-B48FE6449EE2}"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68E5FF83-3D5D-4428-9A13-0CDBEE0EE975}"/>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2AFBAAF7-7918-4792-94D1-1C8A67B0EB41}"/>
              </a:ext>
            </a:extLst>
          </p:cNvPr>
          <p:cNvSpPr>
            <a:spLocks noGrp="1"/>
          </p:cNvSpPr>
          <p:nvPr>
            <p:ph type="sldNum" sz="quarter" idx="12"/>
          </p:nvPr>
        </p:nvSpPr>
        <p:spPr/>
        <p:txBody>
          <a:bodyPr/>
          <a:lstStyle/>
          <a:p>
            <a:fld id="{6A6EDE03-B16B-4B88-B2FE-F741EB15D69B}" type="slidenum">
              <a:rPr lang="ko-KR" altLang="en-US" smtClean="0"/>
              <a:t>4</a:t>
            </a:fld>
            <a:endParaRPr lang="ko-KR" altLang="en-US"/>
          </a:p>
        </p:txBody>
      </p:sp>
    </p:spTree>
    <p:extLst>
      <p:ext uri="{BB962C8B-B14F-4D97-AF65-F5344CB8AC3E}">
        <p14:creationId xmlns:p14="http://schemas.microsoft.com/office/powerpoint/2010/main" val="529812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861C35-A65F-4EC0-AECE-05245DAC7A73}"/>
              </a:ext>
            </a:extLst>
          </p:cNvPr>
          <p:cNvSpPr>
            <a:spLocks noGrp="1"/>
          </p:cNvSpPr>
          <p:nvPr>
            <p:ph type="title"/>
          </p:nvPr>
        </p:nvSpPr>
        <p:spPr/>
        <p:txBody>
          <a:bodyPr/>
          <a:lstStyle/>
          <a:p>
            <a:r>
              <a:rPr lang="en-US" altLang="ko-KR" dirty="0"/>
              <a:t>Result(1) – Smoothing Linear Filters</a:t>
            </a:r>
            <a:endParaRPr lang="ko-KR" altLang="en-US" dirty="0"/>
          </a:p>
        </p:txBody>
      </p:sp>
      <p:pic>
        <p:nvPicPr>
          <p:cNvPr id="5" name="내용 개체 틀 4">
            <a:extLst>
              <a:ext uri="{FF2B5EF4-FFF2-40B4-BE49-F238E27FC236}">
                <a16:creationId xmlns:a16="http://schemas.microsoft.com/office/drawing/2014/main" id="{4EBB9AFA-ACF5-4511-BDB9-45CE1CD807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86000"/>
            <a:ext cx="2286000" cy="2286000"/>
          </a:xfrm>
        </p:spPr>
      </p:pic>
      <p:pic>
        <p:nvPicPr>
          <p:cNvPr id="7" name="그림 6">
            <a:extLst>
              <a:ext uri="{FF2B5EF4-FFF2-40B4-BE49-F238E27FC236}">
                <a16:creationId xmlns:a16="http://schemas.microsoft.com/office/drawing/2014/main" id="{184184C3-D34E-4434-B5F7-15FFED92B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518" y="2286000"/>
            <a:ext cx="2286000" cy="2286000"/>
          </a:xfrm>
          <a:prstGeom prst="rect">
            <a:avLst/>
          </a:prstGeom>
        </p:spPr>
      </p:pic>
      <p:pic>
        <p:nvPicPr>
          <p:cNvPr id="9" name="그림 8">
            <a:extLst>
              <a:ext uri="{FF2B5EF4-FFF2-40B4-BE49-F238E27FC236}">
                <a16:creationId xmlns:a16="http://schemas.microsoft.com/office/drawing/2014/main" id="{199A6589-52FB-4E48-A557-878BC296B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702" y="2286000"/>
            <a:ext cx="2286000" cy="2286000"/>
          </a:xfrm>
          <a:prstGeom prst="rect">
            <a:avLst/>
          </a:prstGeom>
        </p:spPr>
      </p:pic>
      <p:sp>
        <p:nvSpPr>
          <p:cNvPr id="10" name="TextBox 9">
            <a:extLst>
              <a:ext uri="{FF2B5EF4-FFF2-40B4-BE49-F238E27FC236}">
                <a16:creationId xmlns:a16="http://schemas.microsoft.com/office/drawing/2014/main" id="{484A2EE0-9D5F-4352-821E-D01E88DD03E6}"/>
              </a:ext>
            </a:extLst>
          </p:cNvPr>
          <p:cNvSpPr txBox="1"/>
          <p:nvPr/>
        </p:nvSpPr>
        <p:spPr>
          <a:xfrm>
            <a:off x="4031796" y="4651828"/>
            <a:ext cx="2686968" cy="369332"/>
          </a:xfrm>
          <a:prstGeom prst="rect">
            <a:avLst/>
          </a:prstGeom>
          <a:noFill/>
        </p:spPr>
        <p:txBody>
          <a:bodyPr wrap="square" rtlCol="0">
            <a:spAutoFit/>
          </a:bodyPr>
          <a:lstStyle/>
          <a:p>
            <a:r>
              <a:rPr lang="en-US" altLang="ko-KR" dirty="0"/>
              <a:t>(b)</a:t>
            </a:r>
            <a:endParaRPr lang="ko-KR" altLang="en-US" dirty="0"/>
          </a:p>
        </p:txBody>
      </p:sp>
      <p:sp>
        <p:nvSpPr>
          <p:cNvPr id="11" name="TextBox 10">
            <a:extLst>
              <a:ext uri="{FF2B5EF4-FFF2-40B4-BE49-F238E27FC236}">
                <a16:creationId xmlns:a16="http://schemas.microsoft.com/office/drawing/2014/main" id="{339D3828-3F6E-453E-B7BE-38DAE12A6FD4}"/>
              </a:ext>
            </a:extLst>
          </p:cNvPr>
          <p:cNvSpPr txBox="1"/>
          <p:nvPr/>
        </p:nvSpPr>
        <p:spPr>
          <a:xfrm>
            <a:off x="1619850" y="4651828"/>
            <a:ext cx="2686968" cy="369332"/>
          </a:xfrm>
          <a:prstGeom prst="rect">
            <a:avLst/>
          </a:prstGeom>
          <a:noFill/>
        </p:spPr>
        <p:txBody>
          <a:bodyPr wrap="square" rtlCol="0">
            <a:spAutoFit/>
          </a:bodyPr>
          <a:lstStyle/>
          <a:p>
            <a:r>
              <a:rPr lang="en-US" altLang="ko-KR" dirty="0"/>
              <a:t>(a)</a:t>
            </a:r>
            <a:endParaRPr lang="ko-KR" altLang="en-US" dirty="0"/>
          </a:p>
        </p:txBody>
      </p:sp>
      <p:sp>
        <p:nvSpPr>
          <p:cNvPr id="13" name="TextBox 12">
            <a:extLst>
              <a:ext uri="{FF2B5EF4-FFF2-40B4-BE49-F238E27FC236}">
                <a16:creationId xmlns:a16="http://schemas.microsoft.com/office/drawing/2014/main" id="{A836DAF2-5A05-49EF-B4A2-4483E1927804}"/>
              </a:ext>
            </a:extLst>
          </p:cNvPr>
          <p:cNvSpPr txBox="1"/>
          <p:nvPr/>
        </p:nvSpPr>
        <p:spPr>
          <a:xfrm>
            <a:off x="6718764" y="4612305"/>
            <a:ext cx="2686968" cy="369332"/>
          </a:xfrm>
          <a:prstGeom prst="rect">
            <a:avLst/>
          </a:prstGeom>
          <a:noFill/>
        </p:spPr>
        <p:txBody>
          <a:bodyPr wrap="square" rtlCol="0">
            <a:spAutoFit/>
          </a:bodyPr>
          <a:lstStyle/>
          <a:p>
            <a:r>
              <a:rPr lang="en-US" altLang="ko-KR" dirty="0"/>
              <a:t>(c)</a:t>
            </a:r>
            <a:endParaRPr lang="ko-KR" altLang="en-US" dirty="0"/>
          </a:p>
        </p:txBody>
      </p:sp>
      <p:sp>
        <p:nvSpPr>
          <p:cNvPr id="14" name="Content Placeholder 17">
            <a:extLst>
              <a:ext uri="{FF2B5EF4-FFF2-40B4-BE49-F238E27FC236}">
                <a16:creationId xmlns:a16="http://schemas.microsoft.com/office/drawing/2014/main" id="{DEBDAF26-34AF-4398-80B8-F91BC02BACD4}"/>
              </a:ext>
            </a:extLst>
          </p:cNvPr>
          <p:cNvSpPr txBox="1">
            <a:spLocks/>
          </p:cNvSpPr>
          <p:nvPr/>
        </p:nvSpPr>
        <p:spPr>
          <a:xfrm>
            <a:off x="677334" y="5485730"/>
            <a:ext cx="7707541"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(a) Original image</a:t>
            </a:r>
          </a:p>
          <a:p>
            <a:pPr marL="0" indent="0">
              <a:buFont typeface="Wingdings 3" charset="2"/>
              <a:buNone/>
            </a:pPr>
            <a:r>
              <a:rPr lang="en-US" dirty="0"/>
              <a:t>(b) Result of box filter with size = 23x23</a:t>
            </a:r>
          </a:p>
          <a:p>
            <a:pPr marL="0" indent="0">
              <a:buNone/>
            </a:pPr>
            <a:r>
              <a:rPr lang="en-US" dirty="0"/>
              <a:t>(C) </a:t>
            </a:r>
            <a:r>
              <a:rPr lang="en-US" altLang="ko-KR" dirty="0"/>
              <a:t>Result of box filter with size = 25x25</a:t>
            </a:r>
            <a:endParaRPr lang="en-US" dirty="0"/>
          </a:p>
        </p:txBody>
      </p:sp>
      <p:sp>
        <p:nvSpPr>
          <p:cNvPr id="3" name="날짜 개체 틀 2">
            <a:extLst>
              <a:ext uri="{FF2B5EF4-FFF2-40B4-BE49-F238E27FC236}">
                <a16:creationId xmlns:a16="http://schemas.microsoft.com/office/drawing/2014/main" id="{FD9BA1C9-DB70-473C-8455-E09A5BFA3718}"/>
              </a:ext>
            </a:extLst>
          </p:cNvPr>
          <p:cNvSpPr>
            <a:spLocks noGrp="1"/>
          </p:cNvSpPr>
          <p:nvPr>
            <p:ph type="dt" sz="half" idx="10"/>
          </p:nvPr>
        </p:nvSpPr>
        <p:spPr/>
        <p:txBody>
          <a:bodyPr/>
          <a:lstStyle/>
          <a:p>
            <a:fld id="{7A23F301-3B90-443B-9BA8-35C518F80D45}"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F44AE47D-9973-4DEA-AAEA-8F1EE175E90A}"/>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0A46E732-8E2A-44FC-B575-A1EA0A2633AE}"/>
              </a:ext>
            </a:extLst>
          </p:cNvPr>
          <p:cNvSpPr>
            <a:spLocks noGrp="1"/>
          </p:cNvSpPr>
          <p:nvPr>
            <p:ph type="sldNum" sz="quarter" idx="12"/>
          </p:nvPr>
        </p:nvSpPr>
        <p:spPr/>
        <p:txBody>
          <a:bodyPr/>
          <a:lstStyle/>
          <a:p>
            <a:fld id="{6A6EDE03-B16B-4B88-B2FE-F741EB15D69B}" type="slidenum">
              <a:rPr lang="ko-KR" altLang="en-US" smtClean="0"/>
              <a:t>40</a:t>
            </a:fld>
            <a:endParaRPr lang="ko-KR" altLang="en-US"/>
          </a:p>
        </p:txBody>
      </p:sp>
    </p:spTree>
    <p:extLst>
      <p:ext uri="{BB962C8B-B14F-4D97-AF65-F5344CB8AC3E}">
        <p14:creationId xmlns:p14="http://schemas.microsoft.com/office/powerpoint/2010/main" val="1986069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1D196E-4753-49B4-891D-89A404F95862}"/>
              </a:ext>
            </a:extLst>
          </p:cNvPr>
          <p:cNvSpPr>
            <a:spLocks noGrp="1"/>
          </p:cNvSpPr>
          <p:nvPr>
            <p:ph type="title"/>
          </p:nvPr>
        </p:nvSpPr>
        <p:spPr>
          <a:xfrm>
            <a:off x="677328" y="609600"/>
            <a:ext cx="2930518" cy="1320800"/>
          </a:xfrm>
        </p:spPr>
        <p:txBody>
          <a:bodyPr anchor="ctr">
            <a:normAutofit/>
          </a:bodyPr>
          <a:lstStyle/>
          <a:p>
            <a:r>
              <a:rPr lang="en-US" altLang="ko-KR" dirty="0"/>
              <a:t>Result(2) – Median filter</a:t>
            </a:r>
            <a:endParaRPr lang="ko-KR" altLang="en-US" dirty="0"/>
          </a:p>
        </p:txBody>
      </p:sp>
      <p:sp>
        <p:nvSpPr>
          <p:cNvPr id="16" name="Content Placeholder 15">
            <a:extLst>
              <a:ext uri="{FF2B5EF4-FFF2-40B4-BE49-F238E27FC236}">
                <a16:creationId xmlns:a16="http://schemas.microsoft.com/office/drawing/2014/main" id="{2B8CA07F-6CBC-491E-B3E4-89D84AC804D6}"/>
              </a:ext>
            </a:extLst>
          </p:cNvPr>
          <p:cNvSpPr>
            <a:spLocks noGrp="1"/>
          </p:cNvSpPr>
          <p:nvPr>
            <p:ph idx="1"/>
          </p:nvPr>
        </p:nvSpPr>
        <p:spPr>
          <a:xfrm>
            <a:off x="356222" y="2156618"/>
            <a:ext cx="3268007" cy="3880773"/>
          </a:xfrm>
        </p:spPr>
        <p:txBody>
          <a:bodyPr>
            <a:normAutofit/>
          </a:bodyPr>
          <a:lstStyle/>
          <a:p>
            <a:pPr>
              <a:buAutoNum type="alphaLcParenBoth"/>
            </a:pPr>
            <a:r>
              <a:rPr lang="en-US" altLang="ko-KR" dirty="0"/>
              <a:t>Image corrupted by salt &amp; pepper noise with a probability of 0.05</a:t>
            </a:r>
          </a:p>
          <a:p>
            <a:pPr>
              <a:buAutoNum type="alphaLcParenBoth"/>
            </a:pPr>
            <a:r>
              <a:rPr lang="en-US" dirty="0"/>
              <a:t>Result of 7x7 median filter</a:t>
            </a:r>
          </a:p>
          <a:p>
            <a:pPr>
              <a:buAutoNum type="alphaLcParenBoth"/>
            </a:pPr>
            <a:r>
              <a:rPr lang="en-US" dirty="0"/>
              <a:t>Result of 9x9 median filter</a:t>
            </a:r>
          </a:p>
          <a:p>
            <a:pPr>
              <a:buAutoNum type="alphaLcParenBoth"/>
            </a:pPr>
            <a:r>
              <a:rPr lang="en-US" dirty="0"/>
              <a:t>Result of adaptive median filter with </a:t>
            </a:r>
            <a:r>
              <a:rPr lang="en-US" dirty="0" err="1"/>
              <a:t>S</a:t>
            </a:r>
            <a:r>
              <a:rPr lang="en-US" baseline="-25000" dirty="0" err="1"/>
              <a:t>max</a:t>
            </a:r>
            <a:r>
              <a:rPr lang="en-US" dirty="0"/>
              <a:t> = 9x9</a:t>
            </a:r>
          </a:p>
        </p:txBody>
      </p:sp>
      <p:pic>
        <p:nvPicPr>
          <p:cNvPr id="14" name="내용 개체 틀 4" descr="여자, 사람, 실외, 우산이(가) 표시된 사진&#10;&#10;매우 높은 신뢰도로 생성된 설명">
            <a:extLst>
              <a:ext uri="{FF2B5EF4-FFF2-40B4-BE49-F238E27FC236}">
                <a16:creationId xmlns:a16="http://schemas.microsoft.com/office/drawing/2014/main" id="{88F50DD5-3107-44DD-A625-D9B7458E4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641" y="612249"/>
            <a:ext cx="2596281" cy="2596281"/>
          </a:xfrm>
          <a:prstGeom prst="rect">
            <a:avLst/>
          </a:prstGeom>
        </p:spPr>
      </p:pic>
      <p:pic>
        <p:nvPicPr>
          <p:cNvPr id="11" name="그림 10" descr="사람, 여자, 의류, 실외이(가) 표시된 사진&#10;&#10;매우 높은 신뢰도로 생성된 설명">
            <a:extLst>
              <a:ext uri="{FF2B5EF4-FFF2-40B4-BE49-F238E27FC236}">
                <a16:creationId xmlns:a16="http://schemas.microsoft.com/office/drawing/2014/main" id="{C2D13795-FF15-4A09-B139-DAF57E2DA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718" y="3429000"/>
            <a:ext cx="2596281" cy="2596281"/>
          </a:xfrm>
          <a:prstGeom prst="rect">
            <a:avLst/>
          </a:prstGeom>
        </p:spPr>
      </p:pic>
      <p:pic>
        <p:nvPicPr>
          <p:cNvPr id="9" name="그림 8" descr="사람, 여자, 의류, 실외이(가) 표시된 사진&#10;&#10;매우 높은 신뢰도로 생성된 설명">
            <a:extLst>
              <a:ext uri="{FF2B5EF4-FFF2-40B4-BE49-F238E27FC236}">
                <a16:creationId xmlns:a16="http://schemas.microsoft.com/office/drawing/2014/main" id="{8E71F58D-846A-4450-AAC7-C54CADC965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832" y="3441108"/>
            <a:ext cx="2596283" cy="2596283"/>
          </a:xfrm>
          <a:prstGeom prst="rect">
            <a:avLst/>
          </a:prstGeom>
        </p:spPr>
      </p:pic>
      <p:pic>
        <p:nvPicPr>
          <p:cNvPr id="7" name="그림 6" descr="사람, 여자, 의류, 실외이(가) 표시된 사진&#10;&#10;매우 높은 신뢰도로 생성된 설명">
            <a:extLst>
              <a:ext uri="{FF2B5EF4-FFF2-40B4-BE49-F238E27FC236}">
                <a16:creationId xmlns:a16="http://schemas.microsoft.com/office/drawing/2014/main" id="{0E8B8347-CB6E-4E5F-8BF6-3B8A4F7596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7718" y="632258"/>
            <a:ext cx="2596283" cy="2596283"/>
          </a:xfrm>
          <a:prstGeom prst="rect">
            <a:avLst/>
          </a:prstGeom>
        </p:spPr>
      </p:pic>
      <p:sp>
        <p:nvSpPr>
          <p:cNvPr id="15" name="TextBox 14">
            <a:extLst>
              <a:ext uri="{FF2B5EF4-FFF2-40B4-BE49-F238E27FC236}">
                <a16:creationId xmlns:a16="http://schemas.microsoft.com/office/drawing/2014/main" id="{130FFE07-907F-484F-9478-475E9A922489}"/>
              </a:ext>
            </a:extLst>
          </p:cNvPr>
          <p:cNvSpPr txBox="1"/>
          <p:nvPr/>
        </p:nvSpPr>
        <p:spPr>
          <a:xfrm>
            <a:off x="9356811" y="5391060"/>
            <a:ext cx="1779639" cy="646331"/>
          </a:xfrm>
          <a:prstGeom prst="rect">
            <a:avLst/>
          </a:prstGeom>
          <a:noFill/>
        </p:spPr>
        <p:txBody>
          <a:bodyPr wrap="square" rtlCol="0">
            <a:spAutoFit/>
          </a:bodyPr>
          <a:lstStyle/>
          <a:p>
            <a:r>
              <a:rPr lang="en-US" altLang="ko-KR" dirty="0"/>
              <a:t>a b</a:t>
            </a:r>
          </a:p>
          <a:p>
            <a:r>
              <a:rPr lang="en-US" altLang="ko-KR" dirty="0"/>
              <a:t>c d</a:t>
            </a:r>
            <a:endParaRPr lang="ko-KR" altLang="en-US" dirty="0"/>
          </a:p>
        </p:txBody>
      </p:sp>
      <p:sp>
        <p:nvSpPr>
          <p:cNvPr id="3" name="날짜 개체 틀 2">
            <a:extLst>
              <a:ext uri="{FF2B5EF4-FFF2-40B4-BE49-F238E27FC236}">
                <a16:creationId xmlns:a16="http://schemas.microsoft.com/office/drawing/2014/main" id="{A8EA6863-8667-443C-AB51-812B09C881B4}"/>
              </a:ext>
            </a:extLst>
          </p:cNvPr>
          <p:cNvSpPr>
            <a:spLocks noGrp="1"/>
          </p:cNvSpPr>
          <p:nvPr>
            <p:ph type="dt" sz="half" idx="10"/>
          </p:nvPr>
        </p:nvSpPr>
        <p:spPr/>
        <p:txBody>
          <a:bodyPr/>
          <a:lstStyle/>
          <a:p>
            <a:fld id="{0393CA1F-A32E-4659-B705-C4FC740B8604}"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9F00707B-F6E4-4412-858C-6B149B645AE4}"/>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15C911C2-16DB-471C-9674-51EC4A303049}"/>
              </a:ext>
            </a:extLst>
          </p:cNvPr>
          <p:cNvSpPr>
            <a:spLocks noGrp="1"/>
          </p:cNvSpPr>
          <p:nvPr>
            <p:ph type="sldNum" sz="quarter" idx="12"/>
          </p:nvPr>
        </p:nvSpPr>
        <p:spPr/>
        <p:txBody>
          <a:bodyPr/>
          <a:lstStyle/>
          <a:p>
            <a:fld id="{6A6EDE03-B16B-4B88-B2FE-F741EB15D69B}" type="slidenum">
              <a:rPr lang="ko-KR" altLang="en-US" smtClean="0"/>
              <a:t>41</a:t>
            </a:fld>
            <a:endParaRPr lang="ko-KR" altLang="en-US"/>
          </a:p>
        </p:txBody>
      </p:sp>
    </p:spTree>
    <p:extLst>
      <p:ext uri="{BB962C8B-B14F-4D97-AF65-F5344CB8AC3E}">
        <p14:creationId xmlns:p14="http://schemas.microsoft.com/office/powerpoint/2010/main" val="3101609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4EF493-B16C-4652-BA71-FFE865E3FACD}"/>
              </a:ext>
            </a:extLst>
          </p:cNvPr>
          <p:cNvSpPr>
            <a:spLocks noGrp="1"/>
          </p:cNvSpPr>
          <p:nvPr>
            <p:ph type="title"/>
          </p:nvPr>
        </p:nvSpPr>
        <p:spPr>
          <a:xfrm>
            <a:off x="677328" y="609600"/>
            <a:ext cx="2930518" cy="1320800"/>
          </a:xfrm>
        </p:spPr>
        <p:txBody>
          <a:bodyPr anchor="ctr">
            <a:normAutofit/>
          </a:bodyPr>
          <a:lstStyle/>
          <a:p>
            <a:r>
              <a:rPr lang="en-US" altLang="ko-KR" sz="3300" dirty="0"/>
              <a:t>Result(3) - The Laplacian</a:t>
            </a:r>
            <a:endParaRPr lang="ko-KR" altLang="en-US" sz="3300" dirty="0"/>
          </a:p>
        </p:txBody>
      </p:sp>
      <p:sp>
        <p:nvSpPr>
          <p:cNvPr id="16" name="Content Placeholder 15">
            <a:extLst>
              <a:ext uri="{FF2B5EF4-FFF2-40B4-BE49-F238E27FC236}">
                <a16:creationId xmlns:a16="http://schemas.microsoft.com/office/drawing/2014/main" id="{864F0110-6F06-43EE-B4DB-EC049540C32A}"/>
              </a:ext>
            </a:extLst>
          </p:cNvPr>
          <p:cNvSpPr>
            <a:spLocks noGrp="1"/>
          </p:cNvSpPr>
          <p:nvPr>
            <p:ph idx="1"/>
          </p:nvPr>
        </p:nvSpPr>
        <p:spPr>
          <a:xfrm>
            <a:off x="445593" y="2156618"/>
            <a:ext cx="3357643" cy="3880773"/>
          </a:xfrm>
        </p:spPr>
        <p:txBody>
          <a:bodyPr>
            <a:normAutofit/>
          </a:bodyPr>
          <a:lstStyle/>
          <a:p>
            <a:pPr marL="0" indent="0">
              <a:buNone/>
            </a:pPr>
            <a:r>
              <a:rPr lang="en-US" dirty="0"/>
              <a:t>(a) Grayscale Lena image.</a:t>
            </a:r>
          </a:p>
          <a:p>
            <a:pPr marL="0" indent="0">
              <a:buNone/>
            </a:pPr>
            <a:r>
              <a:rPr lang="en-US" altLang="ko-KR" dirty="0"/>
              <a:t>(b) Image sharpened </a:t>
            </a:r>
            <a:r>
              <a:rPr lang="en-US" dirty="0"/>
              <a:t>with the Laplacian, c=1.</a:t>
            </a:r>
          </a:p>
          <a:p>
            <a:pPr marL="0" indent="0">
              <a:buNone/>
            </a:pPr>
            <a:r>
              <a:rPr lang="en-US" dirty="0"/>
              <a:t>(c) </a:t>
            </a:r>
            <a:r>
              <a:rPr lang="en-US" altLang="ko-KR" dirty="0"/>
              <a:t>Laplacian without scaling.</a:t>
            </a:r>
          </a:p>
          <a:p>
            <a:pPr marL="0" indent="0">
              <a:buNone/>
            </a:pPr>
            <a:r>
              <a:rPr lang="en-US" dirty="0"/>
              <a:t>(d) </a:t>
            </a:r>
            <a:r>
              <a:rPr lang="en-US" altLang="ko-KR" dirty="0"/>
              <a:t>Laplacian with scaling.</a:t>
            </a:r>
          </a:p>
          <a:p>
            <a:pPr marL="0" indent="0">
              <a:buNone/>
            </a:pPr>
            <a:endParaRPr lang="en-US" dirty="0"/>
          </a:p>
          <a:p>
            <a:endParaRPr lang="en-US" dirty="0"/>
          </a:p>
        </p:txBody>
      </p:sp>
      <p:pic>
        <p:nvPicPr>
          <p:cNvPr id="11" name="그림 10" descr="사람, 여자, 의류, 하얀색이(가) 표시된 사진&#10;&#10;매우 높은 신뢰도로 생성된 설명">
            <a:extLst>
              <a:ext uri="{FF2B5EF4-FFF2-40B4-BE49-F238E27FC236}">
                <a16:creationId xmlns:a16="http://schemas.microsoft.com/office/drawing/2014/main" id="{5561BBF5-3FB8-479B-AC10-E8EA61E05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720" y="496134"/>
            <a:ext cx="2596281" cy="2596281"/>
          </a:xfrm>
          <a:prstGeom prst="rect">
            <a:avLst/>
          </a:prstGeom>
        </p:spPr>
      </p:pic>
      <p:pic>
        <p:nvPicPr>
          <p:cNvPr id="14" name="내용 개체 틀 4" descr="사람, 여자, 의류, 벽이(가) 표시된 사진&#10;&#10;매우 높은 신뢰도로 생성된 설명">
            <a:extLst>
              <a:ext uri="{FF2B5EF4-FFF2-40B4-BE49-F238E27FC236}">
                <a16:creationId xmlns:a16="http://schemas.microsoft.com/office/drawing/2014/main" id="{0985C9BA-9E5B-4510-A778-01345E8F1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41" y="496134"/>
            <a:ext cx="2596281" cy="2596281"/>
          </a:xfrm>
          <a:prstGeom prst="rect">
            <a:avLst/>
          </a:prstGeom>
        </p:spPr>
      </p:pic>
      <p:pic>
        <p:nvPicPr>
          <p:cNvPr id="9" name="그림 8">
            <a:extLst>
              <a:ext uri="{FF2B5EF4-FFF2-40B4-BE49-F238E27FC236}">
                <a16:creationId xmlns:a16="http://schemas.microsoft.com/office/drawing/2014/main" id="{AA56BD9A-5C6C-41C1-B477-D6D5D141D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641" y="3318633"/>
            <a:ext cx="2596283" cy="2596283"/>
          </a:xfrm>
          <a:prstGeom prst="rect">
            <a:avLst/>
          </a:prstGeom>
        </p:spPr>
      </p:pic>
      <p:pic>
        <p:nvPicPr>
          <p:cNvPr id="7" name="그림 6" descr="검은색이(가) 표시된 사진&#10;&#10;높은 신뢰도로 생성된 설명">
            <a:extLst>
              <a:ext uri="{FF2B5EF4-FFF2-40B4-BE49-F238E27FC236}">
                <a16:creationId xmlns:a16="http://schemas.microsoft.com/office/drawing/2014/main" id="{16654CE3-AE8A-48C2-9894-103FABBAE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4639" y="3318633"/>
            <a:ext cx="2596283" cy="2596283"/>
          </a:xfrm>
          <a:prstGeom prst="rect">
            <a:avLst/>
          </a:prstGeom>
        </p:spPr>
      </p:pic>
      <p:sp>
        <p:nvSpPr>
          <p:cNvPr id="15" name="TextBox 14">
            <a:extLst>
              <a:ext uri="{FF2B5EF4-FFF2-40B4-BE49-F238E27FC236}">
                <a16:creationId xmlns:a16="http://schemas.microsoft.com/office/drawing/2014/main" id="{5183A3B9-7259-4EEA-A987-4B6368A5380E}"/>
              </a:ext>
            </a:extLst>
          </p:cNvPr>
          <p:cNvSpPr txBox="1"/>
          <p:nvPr/>
        </p:nvSpPr>
        <p:spPr>
          <a:xfrm>
            <a:off x="9356811" y="5391060"/>
            <a:ext cx="1779639" cy="646331"/>
          </a:xfrm>
          <a:prstGeom prst="rect">
            <a:avLst/>
          </a:prstGeom>
          <a:noFill/>
        </p:spPr>
        <p:txBody>
          <a:bodyPr wrap="square" rtlCol="0">
            <a:spAutoFit/>
          </a:bodyPr>
          <a:lstStyle/>
          <a:p>
            <a:r>
              <a:rPr lang="en-US" altLang="ko-KR" dirty="0"/>
              <a:t>a b</a:t>
            </a:r>
          </a:p>
          <a:p>
            <a:r>
              <a:rPr lang="en-US" altLang="ko-KR" dirty="0"/>
              <a:t>c d</a:t>
            </a:r>
            <a:endParaRPr lang="ko-KR" altLang="en-US" dirty="0"/>
          </a:p>
        </p:txBody>
      </p:sp>
      <p:sp>
        <p:nvSpPr>
          <p:cNvPr id="3" name="날짜 개체 틀 2">
            <a:extLst>
              <a:ext uri="{FF2B5EF4-FFF2-40B4-BE49-F238E27FC236}">
                <a16:creationId xmlns:a16="http://schemas.microsoft.com/office/drawing/2014/main" id="{C754762D-9C46-4250-ABE2-D33B383E1488}"/>
              </a:ext>
            </a:extLst>
          </p:cNvPr>
          <p:cNvSpPr>
            <a:spLocks noGrp="1"/>
          </p:cNvSpPr>
          <p:nvPr>
            <p:ph type="dt" sz="half" idx="10"/>
          </p:nvPr>
        </p:nvSpPr>
        <p:spPr/>
        <p:txBody>
          <a:bodyPr/>
          <a:lstStyle/>
          <a:p>
            <a:fld id="{57386623-B6AF-4A1F-BE30-31DE6C2A5E0C}"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DA9543B3-FAEC-40A5-B3CE-5231581A8005}"/>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8CCD2186-E7A0-472D-8C73-6ED7A3D4BA3B}"/>
              </a:ext>
            </a:extLst>
          </p:cNvPr>
          <p:cNvSpPr>
            <a:spLocks noGrp="1"/>
          </p:cNvSpPr>
          <p:nvPr>
            <p:ph type="sldNum" sz="quarter" idx="12"/>
          </p:nvPr>
        </p:nvSpPr>
        <p:spPr/>
        <p:txBody>
          <a:bodyPr/>
          <a:lstStyle/>
          <a:p>
            <a:fld id="{6A6EDE03-B16B-4B88-B2FE-F741EB15D69B}" type="slidenum">
              <a:rPr lang="ko-KR" altLang="en-US" smtClean="0"/>
              <a:t>42</a:t>
            </a:fld>
            <a:endParaRPr lang="ko-KR" altLang="en-US"/>
          </a:p>
        </p:txBody>
      </p:sp>
    </p:spTree>
    <p:extLst>
      <p:ext uri="{BB962C8B-B14F-4D97-AF65-F5344CB8AC3E}">
        <p14:creationId xmlns:p14="http://schemas.microsoft.com/office/powerpoint/2010/main" val="921394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59D4D9-2391-4C30-A82B-1181FFAA31A7}"/>
              </a:ext>
            </a:extLst>
          </p:cNvPr>
          <p:cNvSpPr>
            <a:spLocks noGrp="1"/>
          </p:cNvSpPr>
          <p:nvPr>
            <p:ph type="title"/>
          </p:nvPr>
        </p:nvSpPr>
        <p:spPr>
          <a:xfrm>
            <a:off x="677328" y="609600"/>
            <a:ext cx="2930518" cy="1320800"/>
          </a:xfrm>
        </p:spPr>
        <p:txBody>
          <a:bodyPr anchor="ctr">
            <a:normAutofit/>
          </a:bodyPr>
          <a:lstStyle/>
          <a:p>
            <a:r>
              <a:rPr lang="en-US" altLang="ko-KR" sz="3300" dirty="0"/>
              <a:t>Result(3) - The Laplacian</a:t>
            </a:r>
            <a:endParaRPr lang="ko-KR" altLang="en-US" sz="3300" dirty="0"/>
          </a:p>
        </p:txBody>
      </p:sp>
      <p:sp>
        <p:nvSpPr>
          <p:cNvPr id="16" name="Content Placeholder 15">
            <a:extLst>
              <a:ext uri="{FF2B5EF4-FFF2-40B4-BE49-F238E27FC236}">
                <a16:creationId xmlns:a16="http://schemas.microsoft.com/office/drawing/2014/main" id="{199213AA-AB27-42CB-9E42-AD82BDB2DA2B}"/>
              </a:ext>
            </a:extLst>
          </p:cNvPr>
          <p:cNvSpPr>
            <a:spLocks noGrp="1"/>
          </p:cNvSpPr>
          <p:nvPr>
            <p:ph idx="1"/>
          </p:nvPr>
        </p:nvSpPr>
        <p:spPr>
          <a:xfrm>
            <a:off x="677328" y="2160589"/>
            <a:ext cx="2930517" cy="3880773"/>
          </a:xfrm>
        </p:spPr>
        <p:txBody>
          <a:bodyPr>
            <a:normAutofit/>
          </a:bodyPr>
          <a:lstStyle/>
          <a:p>
            <a:pPr marL="0" indent="0">
              <a:buNone/>
            </a:pPr>
            <a:r>
              <a:rPr lang="en-US" altLang="ko-KR" dirty="0"/>
              <a:t>(a) Grayscale eagle image.</a:t>
            </a:r>
          </a:p>
          <a:p>
            <a:pPr marL="0" indent="0">
              <a:buNone/>
            </a:pPr>
            <a:r>
              <a:rPr lang="en-US" altLang="ko-KR" dirty="0"/>
              <a:t>(b) Laplacian without scaling.</a:t>
            </a:r>
          </a:p>
          <a:p>
            <a:pPr marL="0" indent="0">
              <a:buNone/>
            </a:pPr>
            <a:r>
              <a:rPr lang="en-US" altLang="ko-KR" dirty="0"/>
              <a:t>(c) Image sharpened with the Laplacian, c=0.5.</a:t>
            </a:r>
          </a:p>
          <a:p>
            <a:pPr marL="0" indent="0">
              <a:buNone/>
            </a:pPr>
            <a:r>
              <a:rPr lang="en-US" altLang="ko-KR" dirty="0"/>
              <a:t>(d) Image sharpened with the Laplacian, c=1.</a:t>
            </a:r>
          </a:p>
          <a:p>
            <a:pPr marL="0" indent="0">
              <a:buNone/>
            </a:pPr>
            <a:endParaRPr lang="en-US" dirty="0"/>
          </a:p>
        </p:txBody>
      </p:sp>
      <p:pic>
        <p:nvPicPr>
          <p:cNvPr id="11" name="그림 10" descr="동물, 조류, 실외, 보는이(가) 표시된 사진&#10;&#10;매우 높은 신뢰도로 생성된 설명">
            <a:extLst>
              <a:ext uri="{FF2B5EF4-FFF2-40B4-BE49-F238E27FC236}">
                <a16:creationId xmlns:a16="http://schemas.microsoft.com/office/drawing/2014/main" id="{A8E076A9-B93D-4920-8D56-C5866D86B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29" y="3439782"/>
            <a:ext cx="2029232" cy="2601580"/>
          </a:xfrm>
          <a:prstGeom prst="rect">
            <a:avLst/>
          </a:prstGeom>
        </p:spPr>
      </p:pic>
      <p:pic>
        <p:nvPicPr>
          <p:cNvPr id="14" name="내용 개체 틀 4" descr="조류, 동물, 맹금, 앉아있는이(가) 표시된 사진&#10;&#10;매우 높은 신뢰도로 생성된 설명">
            <a:extLst>
              <a:ext uri="{FF2B5EF4-FFF2-40B4-BE49-F238E27FC236}">
                <a16:creationId xmlns:a16="http://schemas.microsoft.com/office/drawing/2014/main" id="{D4BA2B5C-F81F-42DC-AFC7-042B3AC2F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8509" y="642939"/>
            <a:ext cx="2029231" cy="2601579"/>
          </a:xfrm>
          <a:prstGeom prst="rect">
            <a:avLst/>
          </a:prstGeom>
        </p:spPr>
      </p:pic>
      <p:pic>
        <p:nvPicPr>
          <p:cNvPr id="9" name="그림 8">
            <a:extLst>
              <a:ext uri="{FF2B5EF4-FFF2-40B4-BE49-F238E27FC236}">
                <a16:creationId xmlns:a16="http://schemas.microsoft.com/office/drawing/2014/main" id="{61408769-B96E-4071-8CEF-51C138F8C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6026" y="642939"/>
            <a:ext cx="2031293" cy="2604222"/>
          </a:xfrm>
          <a:prstGeom prst="rect">
            <a:avLst/>
          </a:prstGeom>
        </p:spPr>
      </p:pic>
      <p:pic>
        <p:nvPicPr>
          <p:cNvPr id="7" name="그림 6" descr="동물, 조류, 실외이(가) 표시된 사진&#10;&#10;매우 높은 신뢰도로 생성된 설명">
            <a:extLst>
              <a:ext uri="{FF2B5EF4-FFF2-40B4-BE49-F238E27FC236}">
                <a16:creationId xmlns:a16="http://schemas.microsoft.com/office/drawing/2014/main" id="{EBEAF752-2F2E-4295-9CF5-3F96130879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6027" y="3439782"/>
            <a:ext cx="2031293" cy="2604222"/>
          </a:xfrm>
          <a:prstGeom prst="rect">
            <a:avLst/>
          </a:prstGeom>
        </p:spPr>
      </p:pic>
      <p:sp>
        <p:nvSpPr>
          <p:cNvPr id="15" name="TextBox 14">
            <a:extLst>
              <a:ext uri="{FF2B5EF4-FFF2-40B4-BE49-F238E27FC236}">
                <a16:creationId xmlns:a16="http://schemas.microsoft.com/office/drawing/2014/main" id="{27BD97A6-D4C8-462B-BA54-FB18E07D18FC}"/>
              </a:ext>
            </a:extLst>
          </p:cNvPr>
          <p:cNvSpPr txBox="1"/>
          <p:nvPr/>
        </p:nvSpPr>
        <p:spPr>
          <a:xfrm>
            <a:off x="8583088" y="5395031"/>
            <a:ext cx="1779639" cy="646331"/>
          </a:xfrm>
          <a:prstGeom prst="rect">
            <a:avLst/>
          </a:prstGeom>
          <a:noFill/>
        </p:spPr>
        <p:txBody>
          <a:bodyPr wrap="square" rtlCol="0">
            <a:spAutoFit/>
          </a:bodyPr>
          <a:lstStyle/>
          <a:p>
            <a:r>
              <a:rPr lang="en-US" altLang="ko-KR" dirty="0"/>
              <a:t>a b</a:t>
            </a:r>
          </a:p>
          <a:p>
            <a:r>
              <a:rPr lang="en-US" altLang="ko-KR" dirty="0"/>
              <a:t>c d</a:t>
            </a:r>
            <a:endParaRPr lang="ko-KR" altLang="en-US" dirty="0"/>
          </a:p>
        </p:txBody>
      </p:sp>
      <p:sp>
        <p:nvSpPr>
          <p:cNvPr id="3" name="날짜 개체 틀 2">
            <a:extLst>
              <a:ext uri="{FF2B5EF4-FFF2-40B4-BE49-F238E27FC236}">
                <a16:creationId xmlns:a16="http://schemas.microsoft.com/office/drawing/2014/main" id="{C99AB0B1-9C37-4E57-AA47-7FD74D202731}"/>
              </a:ext>
            </a:extLst>
          </p:cNvPr>
          <p:cNvSpPr>
            <a:spLocks noGrp="1"/>
          </p:cNvSpPr>
          <p:nvPr>
            <p:ph type="dt" sz="half" idx="10"/>
          </p:nvPr>
        </p:nvSpPr>
        <p:spPr/>
        <p:txBody>
          <a:bodyPr/>
          <a:lstStyle/>
          <a:p>
            <a:fld id="{47F7C693-D726-4681-812B-BC080EA68002}"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40DD5DF8-2DC5-416B-9ECB-FA7E67FA6F55}"/>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26AAD4BC-6700-4CB6-A92B-421DB7DC64DC}"/>
              </a:ext>
            </a:extLst>
          </p:cNvPr>
          <p:cNvSpPr>
            <a:spLocks noGrp="1"/>
          </p:cNvSpPr>
          <p:nvPr>
            <p:ph type="sldNum" sz="quarter" idx="12"/>
          </p:nvPr>
        </p:nvSpPr>
        <p:spPr/>
        <p:txBody>
          <a:bodyPr/>
          <a:lstStyle/>
          <a:p>
            <a:fld id="{6A6EDE03-B16B-4B88-B2FE-F741EB15D69B}" type="slidenum">
              <a:rPr lang="ko-KR" altLang="en-US" smtClean="0"/>
              <a:t>43</a:t>
            </a:fld>
            <a:endParaRPr lang="ko-KR" altLang="en-US"/>
          </a:p>
        </p:txBody>
      </p:sp>
    </p:spTree>
    <p:extLst>
      <p:ext uri="{BB962C8B-B14F-4D97-AF65-F5344CB8AC3E}">
        <p14:creationId xmlns:p14="http://schemas.microsoft.com/office/powerpoint/2010/main" val="3766041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0183C4-44B1-4E00-9C99-D1A40B211DE6}"/>
              </a:ext>
            </a:extLst>
          </p:cNvPr>
          <p:cNvSpPr>
            <a:spLocks noGrp="1"/>
          </p:cNvSpPr>
          <p:nvPr>
            <p:ph type="title"/>
          </p:nvPr>
        </p:nvSpPr>
        <p:spPr/>
        <p:txBody>
          <a:bodyPr>
            <a:normAutofit/>
          </a:bodyPr>
          <a:lstStyle/>
          <a:p>
            <a:r>
              <a:rPr lang="en-US" altLang="ko-KR" dirty="0"/>
              <a:t>Result(4)-</a:t>
            </a:r>
            <a:br>
              <a:rPr lang="en-US" altLang="ko-KR" dirty="0"/>
            </a:br>
            <a:r>
              <a:rPr lang="en-US" altLang="ko-KR" dirty="0"/>
              <a:t>Unsharp Masking and </a:t>
            </a:r>
            <a:r>
              <a:rPr lang="en-US" altLang="ko-KR" dirty="0" err="1"/>
              <a:t>Highboost</a:t>
            </a:r>
            <a:r>
              <a:rPr lang="en-US" altLang="ko-KR" dirty="0"/>
              <a:t> Filtering</a:t>
            </a:r>
            <a:endParaRPr lang="ko-KR" altLang="en-US" dirty="0"/>
          </a:p>
        </p:txBody>
      </p:sp>
      <p:pic>
        <p:nvPicPr>
          <p:cNvPr id="5" name="내용 개체 틀 4" descr="개체이(가) 표시된 사진&#10;&#10;매우 높은 신뢰도로 생성된 설명">
            <a:extLst>
              <a:ext uri="{FF2B5EF4-FFF2-40B4-BE49-F238E27FC236}">
                <a16:creationId xmlns:a16="http://schemas.microsoft.com/office/drawing/2014/main" id="{6026632A-4360-4D2C-8902-73E1FD7F49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9650" y="2182215"/>
            <a:ext cx="2677588" cy="1154710"/>
          </a:xfrm>
        </p:spPr>
      </p:pic>
      <p:pic>
        <p:nvPicPr>
          <p:cNvPr id="9" name="그림 8" descr="개체이(가) 표시된 사진&#10;&#10;높은 신뢰도로 생성된 설명">
            <a:extLst>
              <a:ext uri="{FF2B5EF4-FFF2-40B4-BE49-F238E27FC236}">
                <a16:creationId xmlns:a16="http://schemas.microsoft.com/office/drawing/2014/main" id="{1DA88422-9043-46A5-8D8F-F86EF7364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018" y="2182215"/>
            <a:ext cx="2677588" cy="1154710"/>
          </a:xfrm>
          <a:prstGeom prst="rect">
            <a:avLst/>
          </a:prstGeom>
        </p:spPr>
      </p:pic>
      <p:pic>
        <p:nvPicPr>
          <p:cNvPr id="11" name="그림 10">
            <a:extLst>
              <a:ext uri="{FF2B5EF4-FFF2-40B4-BE49-F238E27FC236}">
                <a16:creationId xmlns:a16="http://schemas.microsoft.com/office/drawing/2014/main" id="{97FAC285-782E-44BB-9A12-4E93824DA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334" y="2182215"/>
            <a:ext cx="2677588" cy="1154710"/>
          </a:xfrm>
          <a:prstGeom prst="rect">
            <a:avLst/>
          </a:prstGeom>
        </p:spPr>
      </p:pic>
      <p:pic>
        <p:nvPicPr>
          <p:cNvPr id="13" name="그림 12" descr="개체이(가) 표시된 사진&#10;&#10;높은 신뢰도로 생성된 설명">
            <a:extLst>
              <a:ext uri="{FF2B5EF4-FFF2-40B4-BE49-F238E27FC236}">
                <a16:creationId xmlns:a16="http://schemas.microsoft.com/office/drawing/2014/main" id="{393F5C21-7BDC-4DCD-9449-F357C7C35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650" y="3539120"/>
            <a:ext cx="2677588" cy="1154710"/>
          </a:xfrm>
          <a:prstGeom prst="rect">
            <a:avLst/>
          </a:prstGeom>
        </p:spPr>
      </p:pic>
      <p:pic>
        <p:nvPicPr>
          <p:cNvPr id="15" name="그림 14" descr="개체, 클립아트이(가) 표시된 사진&#10;&#10;높은 신뢰도로 생성된 설명">
            <a:extLst>
              <a:ext uri="{FF2B5EF4-FFF2-40B4-BE49-F238E27FC236}">
                <a16:creationId xmlns:a16="http://schemas.microsoft.com/office/drawing/2014/main" id="{D3FC0017-7AF0-42EA-A66E-65080CDEE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5334" y="3539120"/>
            <a:ext cx="2677588" cy="1154710"/>
          </a:xfrm>
          <a:prstGeom prst="rect">
            <a:avLst/>
          </a:prstGeom>
        </p:spPr>
      </p:pic>
      <p:pic>
        <p:nvPicPr>
          <p:cNvPr id="17" name="그림 16" descr="클립아트, 개체이(가) 표시된 사진&#10;&#10;높은 신뢰도로 생성된 설명">
            <a:extLst>
              <a:ext uri="{FF2B5EF4-FFF2-40B4-BE49-F238E27FC236}">
                <a16:creationId xmlns:a16="http://schemas.microsoft.com/office/drawing/2014/main" id="{F83D2CA4-0149-4E68-A6EC-3B55363EF9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1018" y="3521076"/>
            <a:ext cx="2677588" cy="1154710"/>
          </a:xfrm>
          <a:prstGeom prst="rect">
            <a:avLst/>
          </a:prstGeom>
        </p:spPr>
      </p:pic>
      <p:sp>
        <p:nvSpPr>
          <p:cNvPr id="18" name="TextBox 17">
            <a:extLst>
              <a:ext uri="{FF2B5EF4-FFF2-40B4-BE49-F238E27FC236}">
                <a16:creationId xmlns:a16="http://schemas.microsoft.com/office/drawing/2014/main" id="{F8C2E41F-DE1C-4110-A46F-BE20B05183F6}"/>
              </a:ext>
            </a:extLst>
          </p:cNvPr>
          <p:cNvSpPr txBox="1"/>
          <p:nvPr/>
        </p:nvSpPr>
        <p:spPr>
          <a:xfrm>
            <a:off x="9348018" y="4029455"/>
            <a:ext cx="1779639" cy="646331"/>
          </a:xfrm>
          <a:prstGeom prst="rect">
            <a:avLst/>
          </a:prstGeom>
          <a:noFill/>
        </p:spPr>
        <p:txBody>
          <a:bodyPr wrap="square" rtlCol="0">
            <a:spAutoFit/>
          </a:bodyPr>
          <a:lstStyle/>
          <a:p>
            <a:r>
              <a:rPr lang="en-US" altLang="ko-KR" dirty="0"/>
              <a:t>a b c</a:t>
            </a:r>
          </a:p>
          <a:p>
            <a:r>
              <a:rPr lang="en-US" altLang="ko-KR" dirty="0"/>
              <a:t>d e f</a:t>
            </a:r>
            <a:endParaRPr lang="ko-KR" altLang="en-US" dirty="0"/>
          </a:p>
        </p:txBody>
      </p:sp>
      <p:sp>
        <p:nvSpPr>
          <p:cNvPr id="19" name="Content Placeholder 15">
            <a:extLst>
              <a:ext uri="{FF2B5EF4-FFF2-40B4-BE49-F238E27FC236}">
                <a16:creationId xmlns:a16="http://schemas.microsoft.com/office/drawing/2014/main" id="{B9FC7A15-243D-4ADD-ADD6-A2CA8C0665FE}"/>
              </a:ext>
            </a:extLst>
          </p:cNvPr>
          <p:cNvSpPr txBox="1">
            <a:spLocks/>
          </p:cNvSpPr>
          <p:nvPr/>
        </p:nvSpPr>
        <p:spPr>
          <a:xfrm>
            <a:off x="869650" y="4859937"/>
            <a:ext cx="7997491"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altLang="ko-KR" dirty="0"/>
              <a:t>(a) Original Image.</a:t>
            </a:r>
          </a:p>
          <a:p>
            <a:pPr marL="0" indent="0">
              <a:buFont typeface="Wingdings 3" charset="2"/>
              <a:buNone/>
            </a:pPr>
            <a:r>
              <a:rPr lang="en-US" altLang="ko-KR" dirty="0"/>
              <a:t>(b) Unsharp mask of (a) without scaling.</a:t>
            </a:r>
          </a:p>
          <a:p>
            <a:pPr marL="0" indent="0">
              <a:buNone/>
            </a:pPr>
            <a:r>
              <a:rPr lang="en-US" altLang="ko-KR" dirty="0"/>
              <a:t>(c) Unsharp mask of (a) with scaling.</a:t>
            </a:r>
          </a:p>
          <a:p>
            <a:pPr marL="0" indent="0">
              <a:buNone/>
            </a:pPr>
            <a:r>
              <a:rPr lang="en-US" altLang="ko-KR" dirty="0"/>
              <a:t>(d) Result of using unsharp masking, c= 1.</a:t>
            </a:r>
          </a:p>
          <a:p>
            <a:pPr marL="0" indent="0">
              <a:buNone/>
            </a:pPr>
            <a:r>
              <a:rPr lang="en-US" altLang="ko-KR" dirty="0"/>
              <a:t>(e-f) Result of using </a:t>
            </a:r>
            <a:r>
              <a:rPr lang="en-US" altLang="ko-KR" dirty="0" err="1"/>
              <a:t>highboost</a:t>
            </a:r>
            <a:r>
              <a:rPr lang="en-US" altLang="ko-KR" dirty="0"/>
              <a:t> filtering, c= 2,4</a:t>
            </a:r>
          </a:p>
          <a:p>
            <a:pPr marL="0" indent="0">
              <a:buFont typeface="Wingdings 3" charset="2"/>
              <a:buNone/>
            </a:pPr>
            <a:endParaRPr lang="en-US" dirty="0"/>
          </a:p>
        </p:txBody>
      </p:sp>
      <p:sp>
        <p:nvSpPr>
          <p:cNvPr id="3" name="날짜 개체 틀 2">
            <a:extLst>
              <a:ext uri="{FF2B5EF4-FFF2-40B4-BE49-F238E27FC236}">
                <a16:creationId xmlns:a16="http://schemas.microsoft.com/office/drawing/2014/main" id="{D84F4443-34B9-4735-92D8-A8C725C54083}"/>
              </a:ext>
            </a:extLst>
          </p:cNvPr>
          <p:cNvSpPr>
            <a:spLocks noGrp="1"/>
          </p:cNvSpPr>
          <p:nvPr>
            <p:ph type="dt" sz="half" idx="10"/>
          </p:nvPr>
        </p:nvSpPr>
        <p:spPr/>
        <p:txBody>
          <a:bodyPr/>
          <a:lstStyle/>
          <a:p>
            <a:fld id="{87026F10-13F4-4E65-AB72-FA4B919A8492}"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9B68E967-096E-48EF-B9DC-47354CF178F9}"/>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1821AD15-024F-4FD3-91F5-32100769F5B7}"/>
              </a:ext>
            </a:extLst>
          </p:cNvPr>
          <p:cNvSpPr>
            <a:spLocks noGrp="1"/>
          </p:cNvSpPr>
          <p:nvPr>
            <p:ph type="sldNum" sz="quarter" idx="12"/>
          </p:nvPr>
        </p:nvSpPr>
        <p:spPr/>
        <p:txBody>
          <a:bodyPr/>
          <a:lstStyle/>
          <a:p>
            <a:fld id="{6A6EDE03-B16B-4B88-B2FE-F741EB15D69B}" type="slidenum">
              <a:rPr lang="ko-KR" altLang="en-US" smtClean="0"/>
              <a:t>44</a:t>
            </a:fld>
            <a:endParaRPr lang="ko-KR" altLang="en-US"/>
          </a:p>
        </p:txBody>
      </p:sp>
    </p:spTree>
    <p:extLst>
      <p:ext uri="{BB962C8B-B14F-4D97-AF65-F5344CB8AC3E}">
        <p14:creationId xmlns:p14="http://schemas.microsoft.com/office/powerpoint/2010/main" val="553898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E17FF7-8C43-4094-830B-FA675F192A19}"/>
              </a:ext>
            </a:extLst>
          </p:cNvPr>
          <p:cNvSpPr>
            <a:spLocks noGrp="1"/>
          </p:cNvSpPr>
          <p:nvPr>
            <p:ph type="title"/>
          </p:nvPr>
        </p:nvSpPr>
        <p:spPr/>
        <p:txBody>
          <a:bodyPr/>
          <a:lstStyle/>
          <a:p>
            <a:r>
              <a:rPr lang="en-US" altLang="ko-KR" dirty="0"/>
              <a:t>Result(5) - Sobel operator</a:t>
            </a:r>
            <a:endParaRPr lang="ko-KR" altLang="en-US" dirty="0"/>
          </a:p>
        </p:txBody>
      </p:sp>
      <p:pic>
        <p:nvPicPr>
          <p:cNvPr id="5" name="그림 4" descr="실외, 개체, 사람, 하늘이(가) 표시된 사진&#10;&#10;매우 높은 신뢰도로 생성된 설명">
            <a:extLst>
              <a:ext uri="{FF2B5EF4-FFF2-40B4-BE49-F238E27FC236}">
                <a16:creationId xmlns:a16="http://schemas.microsoft.com/office/drawing/2014/main" id="{6A21321D-E8CE-4B81-8B92-051598024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98" y="1680714"/>
            <a:ext cx="2949402" cy="2949402"/>
          </a:xfrm>
          <a:prstGeom prst="rect">
            <a:avLst/>
          </a:prstGeom>
        </p:spPr>
      </p:pic>
      <p:pic>
        <p:nvPicPr>
          <p:cNvPr id="7" name="그림 6" descr="실외이(가) 표시된 사진&#10;&#10;높은 신뢰도로 생성된 설명">
            <a:extLst>
              <a:ext uri="{FF2B5EF4-FFF2-40B4-BE49-F238E27FC236}">
                <a16:creationId xmlns:a16="http://schemas.microsoft.com/office/drawing/2014/main" id="{6421FC22-4B06-441B-97A9-DE9B99CA3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731" y="1680714"/>
            <a:ext cx="2949402" cy="2949402"/>
          </a:xfrm>
          <a:prstGeom prst="rect">
            <a:avLst/>
          </a:prstGeom>
        </p:spPr>
      </p:pic>
      <p:pic>
        <p:nvPicPr>
          <p:cNvPr id="9" name="그림 8" descr="자전거, 실외이(가) 표시된 사진&#10;&#10;매우 높은 신뢰도로 생성된 설명">
            <a:extLst>
              <a:ext uri="{FF2B5EF4-FFF2-40B4-BE49-F238E27FC236}">
                <a16:creationId xmlns:a16="http://schemas.microsoft.com/office/drawing/2014/main" id="{BB5A3C8D-0BDC-4BAD-A03C-8C572CBEF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035" y="1680714"/>
            <a:ext cx="2949402" cy="2949402"/>
          </a:xfrm>
          <a:prstGeom prst="rect">
            <a:avLst/>
          </a:prstGeom>
        </p:spPr>
      </p:pic>
      <p:sp>
        <p:nvSpPr>
          <p:cNvPr id="10" name="TextBox 9">
            <a:extLst>
              <a:ext uri="{FF2B5EF4-FFF2-40B4-BE49-F238E27FC236}">
                <a16:creationId xmlns:a16="http://schemas.microsoft.com/office/drawing/2014/main" id="{DAAA1339-9F43-48D8-92B8-17CD4D901C3C}"/>
              </a:ext>
            </a:extLst>
          </p:cNvPr>
          <p:cNvSpPr txBox="1"/>
          <p:nvPr/>
        </p:nvSpPr>
        <p:spPr>
          <a:xfrm>
            <a:off x="1637103" y="4741342"/>
            <a:ext cx="2686968" cy="369332"/>
          </a:xfrm>
          <a:prstGeom prst="rect">
            <a:avLst/>
          </a:prstGeom>
          <a:noFill/>
        </p:spPr>
        <p:txBody>
          <a:bodyPr wrap="square" rtlCol="0">
            <a:spAutoFit/>
          </a:bodyPr>
          <a:lstStyle/>
          <a:p>
            <a:r>
              <a:rPr lang="en-US" altLang="ko-KR" dirty="0"/>
              <a:t>(a)</a:t>
            </a:r>
            <a:endParaRPr lang="ko-KR" altLang="en-US" dirty="0"/>
          </a:p>
        </p:txBody>
      </p:sp>
      <p:sp>
        <p:nvSpPr>
          <p:cNvPr id="11" name="TextBox 10">
            <a:extLst>
              <a:ext uri="{FF2B5EF4-FFF2-40B4-BE49-F238E27FC236}">
                <a16:creationId xmlns:a16="http://schemas.microsoft.com/office/drawing/2014/main" id="{FE3E8389-364B-44F9-BCA8-2CC218BB4E44}"/>
              </a:ext>
            </a:extLst>
          </p:cNvPr>
          <p:cNvSpPr txBox="1"/>
          <p:nvPr/>
        </p:nvSpPr>
        <p:spPr>
          <a:xfrm>
            <a:off x="5198216" y="4742935"/>
            <a:ext cx="2686968" cy="369332"/>
          </a:xfrm>
          <a:prstGeom prst="rect">
            <a:avLst/>
          </a:prstGeom>
          <a:noFill/>
        </p:spPr>
        <p:txBody>
          <a:bodyPr wrap="square" rtlCol="0">
            <a:spAutoFit/>
          </a:bodyPr>
          <a:lstStyle/>
          <a:p>
            <a:r>
              <a:rPr lang="en-US" altLang="ko-KR" dirty="0"/>
              <a:t>(b)</a:t>
            </a:r>
            <a:endParaRPr lang="ko-KR" altLang="en-US" dirty="0"/>
          </a:p>
        </p:txBody>
      </p:sp>
      <p:sp>
        <p:nvSpPr>
          <p:cNvPr id="12" name="TextBox 11">
            <a:extLst>
              <a:ext uri="{FF2B5EF4-FFF2-40B4-BE49-F238E27FC236}">
                <a16:creationId xmlns:a16="http://schemas.microsoft.com/office/drawing/2014/main" id="{E673689E-56CA-4E0F-93B6-074C71E8BD3A}"/>
              </a:ext>
            </a:extLst>
          </p:cNvPr>
          <p:cNvSpPr txBox="1"/>
          <p:nvPr/>
        </p:nvSpPr>
        <p:spPr>
          <a:xfrm>
            <a:off x="8535359" y="4741342"/>
            <a:ext cx="2686968" cy="369332"/>
          </a:xfrm>
          <a:prstGeom prst="rect">
            <a:avLst/>
          </a:prstGeom>
          <a:noFill/>
        </p:spPr>
        <p:txBody>
          <a:bodyPr wrap="square" rtlCol="0">
            <a:spAutoFit/>
          </a:bodyPr>
          <a:lstStyle/>
          <a:p>
            <a:r>
              <a:rPr lang="en-US" altLang="ko-KR" dirty="0"/>
              <a:t>(c)</a:t>
            </a:r>
            <a:endParaRPr lang="ko-KR" altLang="en-US" dirty="0"/>
          </a:p>
        </p:txBody>
      </p:sp>
      <p:sp>
        <p:nvSpPr>
          <p:cNvPr id="13" name="Content Placeholder 15">
            <a:extLst>
              <a:ext uri="{FF2B5EF4-FFF2-40B4-BE49-F238E27FC236}">
                <a16:creationId xmlns:a16="http://schemas.microsoft.com/office/drawing/2014/main" id="{DF8FB0F5-6107-4CC0-8742-25F1F800F415}"/>
              </a:ext>
            </a:extLst>
          </p:cNvPr>
          <p:cNvSpPr txBox="1">
            <a:spLocks/>
          </p:cNvSpPr>
          <p:nvPr/>
        </p:nvSpPr>
        <p:spPr>
          <a:xfrm>
            <a:off x="845990" y="5177286"/>
            <a:ext cx="7997491"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altLang="ko-KR" dirty="0"/>
              <a:t>(a) Image of cameraman</a:t>
            </a:r>
          </a:p>
          <a:p>
            <a:pPr marL="0" indent="0">
              <a:buNone/>
            </a:pPr>
            <a:r>
              <a:rPr lang="en-US" altLang="ko-KR" dirty="0"/>
              <a:t>(b) Sobel gradient of (a) without scaling</a:t>
            </a:r>
          </a:p>
          <a:p>
            <a:pPr marL="0" indent="0">
              <a:buNone/>
            </a:pPr>
            <a:r>
              <a:rPr lang="en-US" altLang="ko-KR" dirty="0"/>
              <a:t>(c) Sobel gradient of (a) with scaling</a:t>
            </a:r>
          </a:p>
        </p:txBody>
      </p:sp>
      <p:sp>
        <p:nvSpPr>
          <p:cNvPr id="3" name="날짜 개체 틀 2">
            <a:extLst>
              <a:ext uri="{FF2B5EF4-FFF2-40B4-BE49-F238E27FC236}">
                <a16:creationId xmlns:a16="http://schemas.microsoft.com/office/drawing/2014/main" id="{D0322B66-18EE-4274-B039-159238040000}"/>
              </a:ext>
            </a:extLst>
          </p:cNvPr>
          <p:cNvSpPr>
            <a:spLocks noGrp="1"/>
          </p:cNvSpPr>
          <p:nvPr>
            <p:ph type="dt" sz="half" idx="10"/>
          </p:nvPr>
        </p:nvSpPr>
        <p:spPr/>
        <p:txBody>
          <a:bodyPr/>
          <a:lstStyle/>
          <a:p>
            <a:fld id="{F3A02916-C500-4CB4-9ECA-48783F0CFCDF}"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146D6153-F0AC-4C28-898E-1E29A4C40E09}"/>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51B01C90-685A-4F73-B71C-1AB23B40CE43}"/>
              </a:ext>
            </a:extLst>
          </p:cNvPr>
          <p:cNvSpPr>
            <a:spLocks noGrp="1"/>
          </p:cNvSpPr>
          <p:nvPr>
            <p:ph type="sldNum" sz="quarter" idx="12"/>
          </p:nvPr>
        </p:nvSpPr>
        <p:spPr/>
        <p:txBody>
          <a:bodyPr/>
          <a:lstStyle/>
          <a:p>
            <a:fld id="{6A6EDE03-B16B-4B88-B2FE-F741EB15D69B}" type="slidenum">
              <a:rPr lang="ko-KR" altLang="en-US" smtClean="0"/>
              <a:t>45</a:t>
            </a:fld>
            <a:endParaRPr lang="ko-KR" altLang="en-US"/>
          </a:p>
        </p:txBody>
      </p:sp>
    </p:spTree>
    <p:extLst>
      <p:ext uri="{BB962C8B-B14F-4D97-AF65-F5344CB8AC3E}">
        <p14:creationId xmlns:p14="http://schemas.microsoft.com/office/powerpoint/2010/main" val="94018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E17FF7-8C43-4094-830B-FA675F192A19}"/>
              </a:ext>
            </a:extLst>
          </p:cNvPr>
          <p:cNvSpPr>
            <a:spLocks noGrp="1"/>
          </p:cNvSpPr>
          <p:nvPr>
            <p:ph type="title"/>
          </p:nvPr>
        </p:nvSpPr>
        <p:spPr/>
        <p:txBody>
          <a:bodyPr/>
          <a:lstStyle/>
          <a:p>
            <a:r>
              <a:rPr lang="en-US" altLang="ko-KR" dirty="0"/>
              <a:t>Result(5) - Sobel operator</a:t>
            </a:r>
            <a:endParaRPr lang="ko-KR" altLang="en-US" dirty="0"/>
          </a:p>
        </p:txBody>
      </p:sp>
      <p:pic>
        <p:nvPicPr>
          <p:cNvPr id="5" name="그림 4" descr="실외, 개체, 사람, 하늘이(가) 표시된 사진&#10;&#10;매우 높은 신뢰도로 생성된 설명">
            <a:extLst>
              <a:ext uri="{FF2B5EF4-FFF2-40B4-BE49-F238E27FC236}">
                <a16:creationId xmlns:a16="http://schemas.microsoft.com/office/drawing/2014/main" id="{6A21321D-E8CE-4B81-8B92-051598024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98" y="1680714"/>
            <a:ext cx="2949402" cy="2949402"/>
          </a:xfrm>
          <a:prstGeom prst="rect">
            <a:avLst/>
          </a:prstGeom>
        </p:spPr>
      </p:pic>
      <p:pic>
        <p:nvPicPr>
          <p:cNvPr id="7" name="그림 6" descr="실외이(가) 표시된 사진&#10;&#10;높은 신뢰도로 생성된 설명">
            <a:extLst>
              <a:ext uri="{FF2B5EF4-FFF2-40B4-BE49-F238E27FC236}">
                <a16:creationId xmlns:a16="http://schemas.microsoft.com/office/drawing/2014/main" id="{6421FC22-4B06-441B-97A9-DE9B99CA3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731" y="1680714"/>
            <a:ext cx="2949402" cy="2949402"/>
          </a:xfrm>
          <a:prstGeom prst="rect">
            <a:avLst/>
          </a:prstGeom>
        </p:spPr>
      </p:pic>
      <p:pic>
        <p:nvPicPr>
          <p:cNvPr id="9" name="그림 8" descr="자전거, 실외이(가) 표시된 사진&#10;&#10;매우 높은 신뢰도로 생성된 설명">
            <a:extLst>
              <a:ext uri="{FF2B5EF4-FFF2-40B4-BE49-F238E27FC236}">
                <a16:creationId xmlns:a16="http://schemas.microsoft.com/office/drawing/2014/main" id="{BB5A3C8D-0BDC-4BAD-A03C-8C572CBEF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035" y="1680714"/>
            <a:ext cx="2949402" cy="2949402"/>
          </a:xfrm>
          <a:prstGeom prst="rect">
            <a:avLst/>
          </a:prstGeom>
        </p:spPr>
      </p:pic>
      <p:sp>
        <p:nvSpPr>
          <p:cNvPr id="10" name="TextBox 9">
            <a:extLst>
              <a:ext uri="{FF2B5EF4-FFF2-40B4-BE49-F238E27FC236}">
                <a16:creationId xmlns:a16="http://schemas.microsoft.com/office/drawing/2014/main" id="{DAAA1339-9F43-48D8-92B8-17CD4D901C3C}"/>
              </a:ext>
            </a:extLst>
          </p:cNvPr>
          <p:cNvSpPr txBox="1"/>
          <p:nvPr/>
        </p:nvSpPr>
        <p:spPr>
          <a:xfrm>
            <a:off x="1637103" y="4741342"/>
            <a:ext cx="2686968" cy="369332"/>
          </a:xfrm>
          <a:prstGeom prst="rect">
            <a:avLst/>
          </a:prstGeom>
          <a:noFill/>
        </p:spPr>
        <p:txBody>
          <a:bodyPr wrap="square" rtlCol="0">
            <a:spAutoFit/>
          </a:bodyPr>
          <a:lstStyle/>
          <a:p>
            <a:r>
              <a:rPr lang="en-US" altLang="ko-KR" dirty="0"/>
              <a:t>(a)</a:t>
            </a:r>
            <a:endParaRPr lang="ko-KR" altLang="en-US" dirty="0"/>
          </a:p>
        </p:txBody>
      </p:sp>
      <p:sp>
        <p:nvSpPr>
          <p:cNvPr id="11" name="TextBox 10">
            <a:extLst>
              <a:ext uri="{FF2B5EF4-FFF2-40B4-BE49-F238E27FC236}">
                <a16:creationId xmlns:a16="http://schemas.microsoft.com/office/drawing/2014/main" id="{FE3E8389-364B-44F9-BCA8-2CC218BB4E44}"/>
              </a:ext>
            </a:extLst>
          </p:cNvPr>
          <p:cNvSpPr txBox="1"/>
          <p:nvPr/>
        </p:nvSpPr>
        <p:spPr>
          <a:xfrm>
            <a:off x="5198216" y="4742935"/>
            <a:ext cx="2686968" cy="369332"/>
          </a:xfrm>
          <a:prstGeom prst="rect">
            <a:avLst/>
          </a:prstGeom>
          <a:noFill/>
        </p:spPr>
        <p:txBody>
          <a:bodyPr wrap="square" rtlCol="0">
            <a:spAutoFit/>
          </a:bodyPr>
          <a:lstStyle/>
          <a:p>
            <a:r>
              <a:rPr lang="en-US" altLang="ko-KR" dirty="0"/>
              <a:t>(b)</a:t>
            </a:r>
            <a:endParaRPr lang="ko-KR" altLang="en-US" dirty="0"/>
          </a:p>
        </p:txBody>
      </p:sp>
      <p:sp>
        <p:nvSpPr>
          <p:cNvPr id="12" name="TextBox 11">
            <a:extLst>
              <a:ext uri="{FF2B5EF4-FFF2-40B4-BE49-F238E27FC236}">
                <a16:creationId xmlns:a16="http://schemas.microsoft.com/office/drawing/2014/main" id="{E673689E-56CA-4E0F-93B6-074C71E8BD3A}"/>
              </a:ext>
            </a:extLst>
          </p:cNvPr>
          <p:cNvSpPr txBox="1"/>
          <p:nvPr/>
        </p:nvSpPr>
        <p:spPr>
          <a:xfrm>
            <a:off x="8535359" y="4741342"/>
            <a:ext cx="2686968" cy="369332"/>
          </a:xfrm>
          <a:prstGeom prst="rect">
            <a:avLst/>
          </a:prstGeom>
          <a:noFill/>
        </p:spPr>
        <p:txBody>
          <a:bodyPr wrap="square" rtlCol="0">
            <a:spAutoFit/>
          </a:bodyPr>
          <a:lstStyle/>
          <a:p>
            <a:r>
              <a:rPr lang="en-US" altLang="ko-KR" dirty="0"/>
              <a:t>(c)</a:t>
            </a:r>
            <a:endParaRPr lang="ko-KR" altLang="en-US" dirty="0"/>
          </a:p>
        </p:txBody>
      </p:sp>
      <p:sp>
        <p:nvSpPr>
          <p:cNvPr id="13" name="Content Placeholder 15">
            <a:extLst>
              <a:ext uri="{FF2B5EF4-FFF2-40B4-BE49-F238E27FC236}">
                <a16:creationId xmlns:a16="http://schemas.microsoft.com/office/drawing/2014/main" id="{DF8FB0F5-6107-4CC0-8742-25F1F800F415}"/>
              </a:ext>
            </a:extLst>
          </p:cNvPr>
          <p:cNvSpPr txBox="1">
            <a:spLocks/>
          </p:cNvSpPr>
          <p:nvPr/>
        </p:nvSpPr>
        <p:spPr>
          <a:xfrm>
            <a:off x="845990" y="5177286"/>
            <a:ext cx="7997491"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altLang="ko-KR" dirty="0"/>
              <a:t>(a) Grayscale Lena Image</a:t>
            </a:r>
          </a:p>
          <a:p>
            <a:pPr marL="0" indent="0">
              <a:buNone/>
            </a:pPr>
            <a:r>
              <a:rPr lang="en-US" altLang="ko-KR" dirty="0"/>
              <a:t>(b) Sobel gradient of (a) without scaling</a:t>
            </a:r>
          </a:p>
          <a:p>
            <a:pPr marL="0" indent="0">
              <a:buNone/>
            </a:pPr>
            <a:r>
              <a:rPr lang="en-US" altLang="ko-KR" dirty="0"/>
              <a:t>(c) Sobel gradient of (a) with scaling</a:t>
            </a:r>
          </a:p>
        </p:txBody>
      </p:sp>
      <p:pic>
        <p:nvPicPr>
          <p:cNvPr id="4" name="그림 3" descr="사람, 여자, 의류, 벽이(가) 표시된 사진&#10;&#10;매우 높은 신뢰도로 생성된 설명">
            <a:extLst>
              <a:ext uri="{FF2B5EF4-FFF2-40B4-BE49-F238E27FC236}">
                <a16:creationId xmlns:a16="http://schemas.microsoft.com/office/drawing/2014/main" id="{24E30211-C9EF-45CE-91BC-6BEC20A009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598" y="1680714"/>
            <a:ext cx="2949402" cy="2949402"/>
          </a:xfrm>
          <a:prstGeom prst="rect">
            <a:avLst/>
          </a:prstGeom>
        </p:spPr>
      </p:pic>
      <p:pic>
        <p:nvPicPr>
          <p:cNvPr id="8" name="그림 7" descr="검은색이(가) 표시된 사진&#10;&#10;높은 신뢰도로 생성된 설명">
            <a:extLst>
              <a:ext uri="{FF2B5EF4-FFF2-40B4-BE49-F238E27FC236}">
                <a16:creationId xmlns:a16="http://schemas.microsoft.com/office/drawing/2014/main" id="{997FFABD-7DA3-4CF0-9C42-7C12270D43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1731" y="1680714"/>
            <a:ext cx="2949402" cy="2949402"/>
          </a:xfrm>
          <a:prstGeom prst="rect">
            <a:avLst/>
          </a:prstGeom>
        </p:spPr>
      </p:pic>
      <p:pic>
        <p:nvPicPr>
          <p:cNvPr id="15" name="그림 14" descr="실내, 검은색이(가) 표시된 사진&#10;&#10;높은 신뢰도로 생성된 설명">
            <a:extLst>
              <a:ext uri="{FF2B5EF4-FFF2-40B4-BE49-F238E27FC236}">
                <a16:creationId xmlns:a16="http://schemas.microsoft.com/office/drawing/2014/main" id="{2EAF1660-0731-48EB-9783-751B9265DA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3864" y="1680714"/>
            <a:ext cx="2949402" cy="2949402"/>
          </a:xfrm>
          <a:prstGeom prst="rect">
            <a:avLst/>
          </a:prstGeom>
        </p:spPr>
      </p:pic>
      <p:sp>
        <p:nvSpPr>
          <p:cNvPr id="3" name="날짜 개체 틀 2">
            <a:extLst>
              <a:ext uri="{FF2B5EF4-FFF2-40B4-BE49-F238E27FC236}">
                <a16:creationId xmlns:a16="http://schemas.microsoft.com/office/drawing/2014/main" id="{7DBDAD4D-49C8-4D4F-BE5B-6A4135E2A6D2}"/>
              </a:ext>
            </a:extLst>
          </p:cNvPr>
          <p:cNvSpPr>
            <a:spLocks noGrp="1"/>
          </p:cNvSpPr>
          <p:nvPr>
            <p:ph type="dt" sz="half" idx="10"/>
          </p:nvPr>
        </p:nvSpPr>
        <p:spPr/>
        <p:txBody>
          <a:bodyPr/>
          <a:lstStyle/>
          <a:p>
            <a:fld id="{06D764A5-BFA1-4B48-A691-B44480DD303C}" type="datetime1">
              <a:rPr lang="ko-KR" altLang="en-US" smtClean="0"/>
              <a:t>2019-07-08</a:t>
            </a:fld>
            <a:endParaRPr lang="ko-KR" altLang="en-US"/>
          </a:p>
        </p:txBody>
      </p:sp>
      <p:sp>
        <p:nvSpPr>
          <p:cNvPr id="6" name="바닥글 개체 틀 5">
            <a:extLst>
              <a:ext uri="{FF2B5EF4-FFF2-40B4-BE49-F238E27FC236}">
                <a16:creationId xmlns:a16="http://schemas.microsoft.com/office/drawing/2014/main" id="{F3D27E92-953F-464C-AD21-0CCCC17260AC}"/>
              </a:ext>
            </a:extLst>
          </p:cNvPr>
          <p:cNvSpPr>
            <a:spLocks noGrp="1"/>
          </p:cNvSpPr>
          <p:nvPr>
            <p:ph type="ftr" sz="quarter" idx="11"/>
          </p:nvPr>
        </p:nvSpPr>
        <p:spPr/>
        <p:txBody>
          <a:bodyPr/>
          <a:lstStyle/>
          <a:p>
            <a:r>
              <a:rPr lang="en-US" altLang="ko-KR"/>
              <a:t>MMI Lab</a:t>
            </a:r>
            <a:endParaRPr lang="ko-KR" altLang="en-US"/>
          </a:p>
        </p:txBody>
      </p:sp>
      <p:sp>
        <p:nvSpPr>
          <p:cNvPr id="14" name="슬라이드 번호 개체 틀 13">
            <a:extLst>
              <a:ext uri="{FF2B5EF4-FFF2-40B4-BE49-F238E27FC236}">
                <a16:creationId xmlns:a16="http://schemas.microsoft.com/office/drawing/2014/main" id="{4310722B-59EA-47E6-90F7-1C60203385D9}"/>
              </a:ext>
            </a:extLst>
          </p:cNvPr>
          <p:cNvSpPr>
            <a:spLocks noGrp="1"/>
          </p:cNvSpPr>
          <p:nvPr>
            <p:ph type="sldNum" sz="quarter" idx="12"/>
          </p:nvPr>
        </p:nvSpPr>
        <p:spPr/>
        <p:txBody>
          <a:bodyPr/>
          <a:lstStyle/>
          <a:p>
            <a:fld id="{6A6EDE03-B16B-4B88-B2FE-F741EB15D69B}" type="slidenum">
              <a:rPr lang="ko-KR" altLang="en-US" smtClean="0"/>
              <a:t>46</a:t>
            </a:fld>
            <a:endParaRPr lang="ko-KR" altLang="en-US"/>
          </a:p>
        </p:txBody>
      </p:sp>
    </p:spTree>
    <p:extLst>
      <p:ext uri="{BB962C8B-B14F-4D97-AF65-F5344CB8AC3E}">
        <p14:creationId xmlns:p14="http://schemas.microsoft.com/office/powerpoint/2010/main" val="3337978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09AA5E-A903-4040-ADE3-57519A1ED48F}"/>
              </a:ext>
            </a:extLst>
          </p:cNvPr>
          <p:cNvSpPr>
            <a:spLocks noGrp="1"/>
          </p:cNvSpPr>
          <p:nvPr>
            <p:ph type="ctrTitle"/>
          </p:nvPr>
        </p:nvSpPr>
        <p:spPr/>
        <p:txBody>
          <a:bodyPr/>
          <a:lstStyle/>
          <a:p>
            <a:r>
              <a:rPr lang="en-US" altLang="ko-KR" dirty="0"/>
              <a:t>4. Color Transform</a:t>
            </a:r>
            <a:endParaRPr lang="ko-KR" altLang="en-US" dirty="0"/>
          </a:p>
        </p:txBody>
      </p:sp>
      <p:sp>
        <p:nvSpPr>
          <p:cNvPr id="3" name="부제목 2">
            <a:extLst>
              <a:ext uri="{FF2B5EF4-FFF2-40B4-BE49-F238E27FC236}">
                <a16:creationId xmlns:a16="http://schemas.microsoft.com/office/drawing/2014/main" id="{8C39CB16-C8FC-419C-A62D-34655E0DB1EE}"/>
              </a:ext>
            </a:extLst>
          </p:cNvPr>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729496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1EFFE2-6887-4175-A2F8-DA8B63FC1090}"/>
              </a:ext>
            </a:extLst>
          </p:cNvPr>
          <p:cNvSpPr>
            <a:spLocks noGrp="1"/>
          </p:cNvSpPr>
          <p:nvPr>
            <p:ph type="title"/>
          </p:nvPr>
        </p:nvSpPr>
        <p:spPr/>
        <p:txBody>
          <a:bodyPr/>
          <a:lstStyle/>
          <a:p>
            <a:r>
              <a:rPr lang="en-US" altLang="ko-KR" dirty="0"/>
              <a:t>Theory(1) - The RGB Color Model</a:t>
            </a:r>
            <a:endParaRPr lang="ko-KR" altLang="en-US" dirty="0"/>
          </a:p>
        </p:txBody>
      </p:sp>
      <p:sp>
        <p:nvSpPr>
          <p:cNvPr id="3" name="내용 개체 틀 2">
            <a:extLst>
              <a:ext uri="{FF2B5EF4-FFF2-40B4-BE49-F238E27FC236}">
                <a16:creationId xmlns:a16="http://schemas.microsoft.com/office/drawing/2014/main" id="{4452E92E-E40A-4074-903C-50F359429F25}"/>
              </a:ext>
            </a:extLst>
          </p:cNvPr>
          <p:cNvSpPr>
            <a:spLocks noGrp="1"/>
          </p:cNvSpPr>
          <p:nvPr>
            <p:ph idx="1"/>
          </p:nvPr>
        </p:nvSpPr>
        <p:spPr/>
        <p:txBody>
          <a:bodyPr/>
          <a:lstStyle/>
          <a:p>
            <a:r>
              <a:rPr lang="en-US" altLang="ko-KR" dirty="0"/>
              <a:t>In the RGB model, each color appears in its primary spectral components of red, green, and blue. This model is based on a Cartesian coordinate system.</a:t>
            </a:r>
          </a:p>
          <a:p>
            <a:r>
              <a:rPr lang="en-US" altLang="ko-KR" dirty="0"/>
              <a:t>Under these conditions each RGB color pixel [that is, a triplet of values (R, G, B)] is said to have a depth of 24 bits (3 image planes times the number of bits per plane).The term full-color image is used often to denote a 24-bit RGB color image.</a:t>
            </a:r>
            <a:endParaRPr lang="ko-KR" altLang="en-US" dirty="0"/>
          </a:p>
        </p:txBody>
      </p:sp>
      <p:pic>
        <p:nvPicPr>
          <p:cNvPr id="4" name="그림 3">
            <a:extLst>
              <a:ext uri="{FF2B5EF4-FFF2-40B4-BE49-F238E27FC236}">
                <a16:creationId xmlns:a16="http://schemas.microsoft.com/office/drawing/2014/main" id="{5160967C-F4DC-44E5-B870-65868BBB381A}"/>
              </a:ext>
            </a:extLst>
          </p:cNvPr>
          <p:cNvPicPr>
            <a:picLocks noChangeAspect="1"/>
          </p:cNvPicPr>
          <p:nvPr/>
        </p:nvPicPr>
        <p:blipFill>
          <a:blip r:embed="rId2"/>
          <a:stretch>
            <a:fillRect/>
          </a:stretch>
        </p:blipFill>
        <p:spPr>
          <a:xfrm>
            <a:off x="1414423" y="4292402"/>
            <a:ext cx="2633075" cy="2337431"/>
          </a:xfrm>
          <a:prstGeom prst="rect">
            <a:avLst/>
          </a:prstGeom>
        </p:spPr>
      </p:pic>
      <p:pic>
        <p:nvPicPr>
          <p:cNvPr id="5" name="그림 4">
            <a:extLst>
              <a:ext uri="{FF2B5EF4-FFF2-40B4-BE49-F238E27FC236}">
                <a16:creationId xmlns:a16="http://schemas.microsoft.com/office/drawing/2014/main" id="{93475DBE-D499-449C-9883-E40779ACDD17}"/>
              </a:ext>
            </a:extLst>
          </p:cNvPr>
          <p:cNvPicPr>
            <a:picLocks noChangeAspect="1"/>
          </p:cNvPicPr>
          <p:nvPr/>
        </p:nvPicPr>
        <p:blipFill>
          <a:blip r:embed="rId3"/>
          <a:stretch>
            <a:fillRect/>
          </a:stretch>
        </p:blipFill>
        <p:spPr>
          <a:xfrm>
            <a:off x="5020304" y="4239058"/>
            <a:ext cx="3124200" cy="2390775"/>
          </a:xfrm>
          <a:prstGeom prst="rect">
            <a:avLst/>
          </a:prstGeom>
        </p:spPr>
      </p:pic>
      <p:sp>
        <p:nvSpPr>
          <p:cNvPr id="6" name="날짜 개체 틀 5">
            <a:extLst>
              <a:ext uri="{FF2B5EF4-FFF2-40B4-BE49-F238E27FC236}">
                <a16:creationId xmlns:a16="http://schemas.microsoft.com/office/drawing/2014/main" id="{B04D2325-A254-4AB0-8AAD-4D4D8BC98A5F}"/>
              </a:ext>
            </a:extLst>
          </p:cNvPr>
          <p:cNvSpPr>
            <a:spLocks noGrp="1"/>
          </p:cNvSpPr>
          <p:nvPr>
            <p:ph type="dt" sz="half" idx="10"/>
          </p:nvPr>
        </p:nvSpPr>
        <p:spPr/>
        <p:txBody>
          <a:bodyPr/>
          <a:lstStyle/>
          <a:p>
            <a:fld id="{A78A1013-8921-4449-B7C8-A8BEEBAA2A5C}" type="datetime1">
              <a:rPr lang="ko-KR" altLang="en-US" smtClean="0"/>
              <a:t>2019-07-08</a:t>
            </a:fld>
            <a:endParaRPr lang="ko-KR" altLang="en-US"/>
          </a:p>
        </p:txBody>
      </p:sp>
      <p:sp>
        <p:nvSpPr>
          <p:cNvPr id="7" name="바닥글 개체 틀 6">
            <a:extLst>
              <a:ext uri="{FF2B5EF4-FFF2-40B4-BE49-F238E27FC236}">
                <a16:creationId xmlns:a16="http://schemas.microsoft.com/office/drawing/2014/main" id="{589B4B01-5745-4D5F-8AB2-A2C6498E46C5}"/>
              </a:ext>
            </a:extLst>
          </p:cNvPr>
          <p:cNvSpPr>
            <a:spLocks noGrp="1"/>
          </p:cNvSpPr>
          <p:nvPr>
            <p:ph type="ftr" sz="quarter" idx="11"/>
          </p:nvPr>
        </p:nvSpPr>
        <p:spPr/>
        <p:txBody>
          <a:bodyPr/>
          <a:lstStyle/>
          <a:p>
            <a:r>
              <a:rPr lang="en-US" altLang="ko-KR"/>
              <a:t>MMI Lab</a:t>
            </a:r>
            <a:endParaRPr lang="ko-KR" altLang="en-US"/>
          </a:p>
        </p:txBody>
      </p:sp>
      <p:sp>
        <p:nvSpPr>
          <p:cNvPr id="8" name="슬라이드 번호 개체 틀 7">
            <a:extLst>
              <a:ext uri="{FF2B5EF4-FFF2-40B4-BE49-F238E27FC236}">
                <a16:creationId xmlns:a16="http://schemas.microsoft.com/office/drawing/2014/main" id="{784F5A3A-02CC-4070-8D81-D37F0805A5E3}"/>
              </a:ext>
            </a:extLst>
          </p:cNvPr>
          <p:cNvSpPr>
            <a:spLocks noGrp="1"/>
          </p:cNvSpPr>
          <p:nvPr>
            <p:ph type="sldNum" sz="quarter" idx="12"/>
          </p:nvPr>
        </p:nvSpPr>
        <p:spPr/>
        <p:txBody>
          <a:bodyPr/>
          <a:lstStyle/>
          <a:p>
            <a:fld id="{6A6EDE03-B16B-4B88-B2FE-F741EB15D69B}" type="slidenum">
              <a:rPr lang="ko-KR" altLang="en-US" smtClean="0"/>
              <a:t>48</a:t>
            </a:fld>
            <a:endParaRPr lang="ko-KR" altLang="en-US"/>
          </a:p>
        </p:txBody>
      </p:sp>
    </p:spTree>
    <p:extLst>
      <p:ext uri="{BB962C8B-B14F-4D97-AF65-F5344CB8AC3E}">
        <p14:creationId xmlns:p14="http://schemas.microsoft.com/office/powerpoint/2010/main" val="1452821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A3CC96-5EBF-464C-82D7-E1D879348C40}"/>
              </a:ext>
            </a:extLst>
          </p:cNvPr>
          <p:cNvSpPr>
            <a:spLocks noGrp="1"/>
          </p:cNvSpPr>
          <p:nvPr>
            <p:ph type="title"/>
          </p:nvPr>
        </p:nvSpPr>
        <p:spPr/>
        <p:txBody>
          <a:bodyPr/>
          <a:lstStyle/>
          <a:p>
            <a:r>
              <a:rPr lang="en-US" altLang="ko-KR" dirty="0"/>
              <a:t>Theory(2) - The HSI Color Model</a:t>
            </a:r>
            <a:endParaRPr lang="ko-KR" altLang="en-US" dirty="0"/>
          </a:p>
        </p:txBody>
      </p:sp>
      <p:sp>
        <p:nvSpPr>
          <p:cNvPr id="3" name="내용 개체 틀 2">
            <a:extLst>
              <a:ext uri="{FF2B5EF4-FFF2-40B4-BE49-F238E27FC236}">
                <a16:creationId xmlns:a16="http://schemas.microsoft.com/office/drawing/2014/main" id="{71563757-7081-4CD3-8B0E-DAA1C4EA1FFC}"/>
              </a:ext>
            </a:extLst>
          </p:cNvPr>
          <p:cNvSpPr>
            <a:spLocks noGrp="1"/>
          </p:cNvSpPr>
          <p:nvPr>
            <p:ph idx="1"/>
          </p:nvPr>
        </p:nvSpPr>
        <p:spPr/>
        <p:txBody>
          <a:bodyPr>
            <a:normAutofit/>
          </a:bodyPr>
          <a:lstStyle/>
          <a:p>
            <a:r>
              <a:rPr lang="en-US" altLang="ko-KR" dirty="0"/>
              <a:t>Unfortunately, the RGB, CMY, and other similar color models are not well suited for describing colors in terms that are practical for human interpretation.</a:t>
            </a:r>
          </a:p>
          <a:p>
            <a:r>
              <a:rPr lang="en-US" altLang="ko-KR" dirty="0"/>
              <a:t>When humans view a color object, we describe it by its hue, saturation, and brightness.</a:t>
            </a:r>
          </a:p>
          <a:p>
            <a:r>
              <a:rPr lang="en-US" altLang="ko-KR" dirty="0"/>
              <a:t>Hue represents dominant color as perceived by an observer. Thus, when we call an object red, orange, or yellow, we are referring to its hue.</a:t>
            </a:r>
          </a:p>
          <a:p>
            <a:r>
              <a:rPr lang="en-US" altLang="ko-KR" dirty="0"/>
              <a:t>Saturation refers to the relative purity or the amount of white light mixed with a hue. The pure spectrum colors are fully saturated. The pure spectrum colors are fully saturated.</a:t>
            </a:r>
            <a:endParaRPr lang="ko-KR" altLang="en-US" dirty="0"/>
          </a:p>
        </p:txBody>
      </p:sp>
      <p:sp>
        <p:nvSpPr>
          <p:cNvPr id="4" name="날짜 개체 틀 3">
            <a:extLst>
              <a:ext uri="{FF2B5EF4-FFF2-40B4-BE49-F238E27FC236}">
                <a16:creationId xmlns:a16="http://schemas.microsoft.com/office/drawing/2014/main" id="{E1052B06-B3AF-4D96-B85B-4E7DDBCFA3BA}"/>
              </a:ext>
            </a:extLst>
          </p:cNvPr>
          <p:cNvSpPr>
            <a:spLocks noGrp="1"/>
          </p:cNvSpPr>
          <p:nvPr>
            <p:ph type="dt" sz="half" idx="10"/>
          </p:nvPr>
        </p:nvSpPr>
        <p:spPr/>
        <p:txBody>
          <a:bodyPr/>
          <a:lstStyle/>
          <a:p>
            <a:fld id="{F421B56F-A44B-4B58-86F9-DAB1AA3E750C}"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F8B3C485-3390-4223-A1B5-361E42B79FA7}"/>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B6392504-6D18-4F8A-94BC-65D9FC1C46EE}"/>
              </a:ext>
            </a:extLst>
          </p:cNvPr>
          <p:cNvSpPr>
            <a:spLocks noGrp="1"/>
          </p:cNvSpPr>
          <p:nvPr>
            <p:ph type="sldNum" sz="quarter" idx="12"/>
          </p:nvPr>
        </p:nvSpPr>
        <p:spPr/>
        <p:txBody>
          <a:bodyPr/>
          <a:lstStyle/>
          <a:p>
            <a:fld id="{6A6EDE03-B16B-4B88-B2FE-F741EB15D69B}" type="slidenum">
              <a:rPr lang="ko-KR" altLang="en-US" smtClean="0"/>
              <a:t>49</a:t>
            </a:fld>
            <a:endParaRPr lang="ko-KR" altLang="en-US"/>
          </a:p>
        </p:txBody>
      </p:sp>
    </p:spTree>
    <p:extLst>
      <p:ext uri="{BB962C8B-B14F-4D97-AF65-F5344CB8AC3E}">
        <p14:creationId xmlns:p14="http://schemas.microsoft.com/office/powerpoint/2010/main" val="228811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0E23E5-7B47-4570-8175-A12610E60B21}"/>
              </a:ext>
            </a:extLst>
          </p:cNvPr>
          <p:cNvSpPr>
            <a:spLocks noGrp="1"/>
          </p:cNvSpPr>
          <p:nvPr>
            <p:ph type="title"/>
          </p:nvPr>
        </p:nvSpPr>
        <p:spPr/>
        <p:txBody>
          <a:bodyPr>
            <a:normAutofit fontScale="90000"/>
          </a:bodyPr>
          <a:lstStyle/>
          <a:p>
            <a:r>
              <a:rPr lang="en-US" altLang="ko-KR" dirty="0"/>
              <a:t>Theory (2) </a:t>
            </a:r>
            <a:br>
              <a:rPr lang="en-US" altLang="ko-KR" dirty="0"/>
            </a:br>
            <a:r>
              <a:rPr lang="en-US" altLang="ko-KR" dirty="0"/>
              <a:t>- Geometric spatial transformations and image registration </a:t>
            </a:r>
            <a:endParaRPr lang="ko-KR" altLang="en-US" dirty="0"/>
          </a:p>
        </p:txBody>
      </p:sp>
      <p:sp>
        <p:nvSpPr>
          <p:cNvPr id="3" name="내용 개체 틀 2">
            <a:extLst>
              <a:ext uri="{FF2B5EF4-FFF2-40B4-BE49-F238E27FC236}">
                <a16:creationId xmlns:a16="http://schemas.microsoft.com/office/drawing/2014/main" id="{8B1333FF-3897-44FC-BA2A-F0175FB46E0C}"/>
              </a:ext>
            </a:extLst>
          </p:cNvPr>
          <p:cNvSpPr>
            <a:spLocks noGrp="1"/>
          </p:cNvSpPr>
          <p:nvPr>
            <p:ph idx="1"/>
          </p:nvPr>
        </p:nvSpPr>
        <p:spPr>
          <a:xfrm>
            <a:off x="677333" y="2160589"/>
            <a:ext cx="9134323" cy="4697411"/>
          </a:xfrm>
        </p:spPr>
        <p:txBody>
          <a:bodyPr>
            <a:normAutofit/>
          </a:bodyPr>
          <a:lstStyle/>
          <a:p>
            <a:r>
              <a:rPr lang="en-US" altLang="ko-KR" dirty="0">
                <a:latin typeface="TimesTen-Roman"/>
              </a:rPr>
              <a:t>The transformation of coordinates may be expressed as</a:t>
            </a:r>
          </a:p>
          <a:p>
            <a:endParaRPr lang="en-US" altLang="ko-KR" dirty="0">
              <a:latin typeface="TimesTen-Roman"/>
            </a:endParaRPr>
          </a:p>
          <a:p>
            <a:endParaRPr lang="en-US" altLang="ko-KR" dirty="0">
              <a:latin typeface="TimesTen-Roman"/>
            </a:endParaRPr>
          </a:p>
          <a:p>
            <a:r>
              <a:rPr lang="en-US" altLang="ko-KR" dirty="0">
                <a:ea typeface="굴림" panose="020B0600000101010101" pitchFamily="50" charset="-127"/>
              </a:rPr>
              <a:t>And the </a:t>
            </a:r>
            <a:r>
              <a:rPr lang="en-US" altLang="ko-KR" i="1" dirty="0">
                <a:latin typeface="TimesTen-Italic"/>
              </a:rPr>
              <a:t>affine transform </a:t>
            </a:r>
            <a:r>
              <a:rPr lang="en-US" altLang="ko-KR" dirty="0"/>
              <a:t>has the general form,</a:t>
            </a:r>
            <a:endParaRPr lang="ko-KR" altLang="en-US" dirty="0"/>
          </a:p>
          <a:p>
            <a:pPr marL="0" indent="0">
              <a:buNone/>
            </a:pPr>
            <a:endParaRPr lang="en-US" altLang="ko-KR" dirty="0">
              <a:latin typeface="TimesTen-Roman"/>
            </a:endParaRPr>
          </a:p>
          <a:p>
            <a:pPr marL="0" indent="0">
              <a:buNone/>
            </a:pPr>
            <a:endParaRPr lang="en-US" altLang="ko-KR" dirty="0">
              <a:latin typeface="TimesTen-Roman"/>
            </a:endParaRPr>
          </a:p>
          <a:p>
            <a:pPr marL="0" indent="0">
              <a:buNone/>
            </a:pPr>
            <a:endParaRPr lang="ko-KR" altLang="en-US" dirty="0"/>
          </a:p>
          <a:p>
            <a:r>
              <a:rPr lang="en-US" altLang="ko-KR" dirty="0"/>
              <a:t>Affine</a:t>
            </a:r>
            <a:r>
              <a:rPr lang="ko-KR" altLang="en-US" dirty="0"/>
              <a:t> </a:t>
            </a:r>
            <a:r>
              <a:rPr lang="ko-KR" altLang="en-US" dirty="0" err="1"/>
              <a:t>transformation</a:t>
            </a:r>
            <a:r>
              <a:rPr lang="ko-KR" altLang="en-US" dirty="0"/>
              <a:t> </a:t>
            </a:r>
            <a:r>
              <a:rPr lang="ko-KR" altLang="en-US" dirty="0" err="1">
                <a:solidFill>
                  <a:srgbClr val="FF0000"/>
                </a:solidFill>
              </a:rPr>
              <a:t>can</a:t>
            </a:r>
            <a:r>
              <a:rPr lang="ko-KR" altLang="en-US" dirty="0">
                <a:solidFill>
                  <a:srgbClr val="FF0000"/>
                </a:solidFill>
              </a:rPr>
              <a:t> </a:t>
            </a:r>
            <a:r>
              <a:rPr lang="ko-KR" altLang="en-US" dirty="0" err="1">
                <a:solidFill>
                  <a:srgbClr val="FF0000"/>
                </a:solidFill>
              </a:rPr>
              <a:t>scale</a:t>
            </a:r>
            <a:r>
              <a:rPr lang="ko-KR" altLang="en-US" dirty="0">
                <a:solidFill>
                  <a:srgbClr val="FF0000"/>
                </a:solidFill>
              </a:rPr>
              <a:t>, </a:t>
            </a:r>
            <a:r>
              <a:rPr lang="ko-KR" altLang="en-US" dirty="0" err="1">
                <a:solidFill>
                  <a:srgbClr val="FF0000"/>
                </a:solidFill>
              </a:rPr>
              <a:t>rotate</a:t>
            </a:r>
            <a:r>
              <a:rPr lang="ko-KR" altLang="en-US" dirty="0">
                <a:solidFill>
                  <a:srgbClr val="FF0000"/>
                </a:solidFill>
              </a:rPr>
              <a:t>, </a:t>
            </a:r>
            <a:r>
              <a:rPr lang="ko-KR" altLang="en-US" dirty="0" err="1">
                <a:solidFill>
                  <a:srgbClr val="FF0000"/>
                </a:solidFill>
              </a:rPr>
              <a:t>translate</a:t>
            </a:r>
            <a:r>
              <a:rPr lang="ko-KR" altLang="en-US" dirty="0">
                <a:solidFill>
                  <a:srgbClr val="FF0000"/>
                </a:solidFill>
              </a:rPr>
              <a:t>, </a:t>
            </a:r>
            <a:r>
              <a:rPr lang="ko-KR" altLang="en-US" dirty="0" err="1">
                <a:solidFill>
                  <a:srgbClr val="FF0000"/>
                </a:solidFill>
              </a:rPr>
              <a:t>or</a:t>
            </a:r>
            <a:r>
              <a:rPr lang="ko-KR" altLang="en-US" dirty="0">
                <a:solidFill>
                  <a:srgbClr val="FF0000"/>
                </a:solidFill>
              </a:rPr>
              <a:t> </a:t>
            </a:r>
            <a:r>
              <a:rPr lang="ko-KR" altLang="en-US" dirty="0" err="1">
                <a:solidFill>
                  <a:srgbClr val="FF0000"/>
                </a:solidFill>
              </a:rPr>
              <a:t>sheer</a:t>
            </a:r>
            <a:r>
              <a:rPr lang="ko-KR" altLang="en-US" dirty="0"/>
              <a:t> </a:t>
            </a:r>
            <a:r>
              <a:rPr lang="ko-KR" altLang="en-US" dirty="0" err="1"/>
              <a:t>a</a:t>
            </a:r>
            <a:r>
              <a:rPr lang="ko-KR" altLang="en-US" dirty="0"/>
              <a:t> </a:t>
            </a:r>
            <a:r>
              <a:rPr lang="ko-KR" altLang="en-US" dirty="0" err="1"/>
              <a:t>set</a:t>
            </a:r>
            <a:r>
              <a:rPr lang="ko-KR" altLang="en-US" dirty="0"/>
              <a:t> of </a:t>
            </a:r>
            <a:r>
              <a:rPr lang="ko-KR" altLang="en-US" dirty="0" err="1"/>
              <a:t>coordinate</a:t>
            </a:r>
            <a:r>
              <a:rPr lang="ko-KR" altLang="en-US" dirty="0"/>
              <a:t> </a:t>
            </a:r>
            <a:r>
              <a:rPr lang="ko-KR" altLang="en-US" dirty="0" err="1"/>
              <a:t>points,depending</a:t>
            </a:r>
            <a:r>
              <a:rPr lang="ko-KR" altLang="en-US" dirty="0"/>
              <a:t> </a:t>
            </a:r>
            <a:r>
              <a:rPr lang="ko-KR" altLang="en-US" dirty="0" err="1"/>
              <a:t>on</a:t>
            </a:r>
            <a:r>
              <a:rPr lang="ko-KR" altLang="en-US" dirty="0"/>
              <a:t> </a:t>
            </a:r>
            <a:r>
              <a:rPr lang="ko-KR" altLang="en-US" dirty="0" err="1"/>
              <a:t>the</a:t>
            </a:r>
            <a:r>
              <a:rPr lang="ko-KR" altLang="en-US" dirty="0"/>
              <a:t> </a:t>
            </a:r>
            <a:r>
              <a:rPr lang="ko-KR" altLang="en-US" dirty="0" err="1"/>
              <a:t>value</a:t>
            </a:r>
            <a:r>
              <a:rPr lang="ko-KR" altLang="en-US" dirty="0"/>
              <a:t> </a:t>
            </a:r>
            <a:r>
              <a:rPr lang="ko-KR" altLang="en-US" dirty="0" err="1"/>
              <a:t>chosen</a:t>
            </a:r>
            <a:r>
              <a:rPr lang="ko-KR" altLang="en-US" dirty="0"/>
              <a:t> </a:t>
            </a:r>
            <a:r>
              <a:rPr lang="ko-KR" altLang="en-US" dirty="0" err="1"/>
              <a:t>for</a:t>
            </a:r>
            <a:r>
              <a:rPr lang="ko-KR" altLang="en-US" dirty="0"/>
              <a:t> </a:t>
            </a:r>
            <a:r>
              <a:rPr lang="ko-KR" altLang="en-US" dirty="0" err="1"/>
              <a:t>the</a:t>
            </a:r>
            <a:r>
              <a:rPr lang="ko-KR" altLang="en-US" dirty="0"/>
              <a:t> </a:t>
            </a:r>
            <a:r>
              <a:rPr lang="ko-KR" altLang="en-US" dirty="0" err="1"/>
              <a:t>elements</a:t>
            </a:r>
            <a:r>
              <a:rPr lang="ko-KR" altLang="en-US" dirty="0"/>
              <a:t> of </a:t>
            </a:r>
            <a:r>
              <a:rPr lang="ko-KR" altLang="en-US" dirty="0" err="1"/>
              <a:t>matrix</a:t>
            </a:r>
            <a:r>
              <a:rPr lang="ko-KR" altLang="en-US" dirty="0"/>
              <a:t> </a:t>
            </a:r>
            <a:r>
              <a:rPr lang="ko-KR" altLang="en-US" dirty="0" err="1"/>
              <a:t>T</a:t>
            </a:r>
            <a:r>
              <a:rPr lang="ko-KR" altLang="en-US" dirty="0"/>
              <a:t>.</a:t>
            </a:r>
            <a:endParaRPr lang="en-US" altLang="ko-KR" dirty="0"/>
          </a:p>
          <a:p>
            <a:r>
              <a:rPr lang="en-US" altLang="ko-KR" dirty="0"/>
              <a:t>The real power of the matrix representation is that it provides the framework for </a:t>
            </a:r>
            <a:r>
              <a:rPr lang="en-US" altLang="ko-KR" dirty="0">
                <a:solidFill>
                  <a:srgbClr val="FF0000"/>
                </a:solidFill>
              </a:rPr>
              <a:t>concatenating together a sequence </a:t>
            </a:r>
            <a:r>
              <a:rPr lang="en-US" altLang="ko-KR" dirty="0"/>
              <a:t>of operations.</a:t>
            </a:r>
            <a:endParaRPr lang="ko-KR" altLang="en-US" dirty="0"/>
          </a:p>
        </p:txBody>
      </p:sp>
      <p:pic>
        <p:nvPicPr>
          <p:cNvPr id="4" name="그림 3">
            <a:extLst>
              <a:ext uri="{FF2B5EF4-FFF2-40B4-BE49-F238E27FC236}">
                <a16:creationId xmlns:a16="http://schemas.microsoft.com/office/drawing/2014/main" id="{9E85E8B2-A469-4421-87E9-58F1C91772CD}"/>
              </a:ext>
            </a:extLst>
          </p:cNvPr>
          <p:cNvPicPr>
            <a:picLocks noChangeAspect="1"/>
          </p:cNvPicPr>
          <p:nvPr/>
        </p:nvPicPr>
        <p:blipFill>
          <a:blip r:embed="rId2"/>
          <a:stretch>
            <a:fillRect/>
          </a:stretch>
        </p:blipFill>
        <p:spPr>
          <a:xfrm>
            <a:off x="3338588" y="2481300"/>
            <a:ext cx="2757412" cy="626685"/>
          </a:xfrm>
          <a:prstGeom prst="rect">
            <a:avLst/>
          </a:prstGeom>
        </p:spPr>
      </p:pic>
      <p:pic>
        <p:nvPicPr>
          <p:cNvPr id="5" name="내용 개체 틀 5">
            <a:extLst>
              <a:ext uri="{FF2B5EF4-FFF2-40B4-BE49-F238E27FC236}">
                <a16:creationId xmlns:a16="http://schemas.microsoft.com/office/drawing/2014/main" id="{D70E42A3-F26C-40A3-B831-F5747B422CC2}"/>
              </a:ext>
            </a:extLst>
          </p:cNvPr>
          <p:cNvPicPr>
            <a:picLocks noChangeAspect="1"/>
          </p:cNvPicPr>
          <p:nvPr/>
        </p:nvPicPr>
        <p:blipFill>
          <a:blip r:embed="rId3"/>
          <a:stretch>
            <a:fillRect/>
          </a:stretch>
        </p:blipFill>
        <p:spPr>
          <a:xfrm>
            <a:off x="1964456" y="3721707"/>
            <a:ext cx="5505675" cy="1259653"/>
          </a:xfrm>
          <a:prstGeom prst="rect">
            <a:avLst/>
          </a:prstGeom>
        </p:spPr>
      </p:pic>
      <p:sp>
        <p:nvSpPr>
          <p:cNvPr id="6" name="날짜 개체 틀 5">
            <a:extLst>
              <a:ext uri="{FF2B5EF4-FFF2-40B4-BE49-F238E27FC236}">
                <a16:creationId xmlns:a16="http://schemas.microsoft.com/office/drawing/2014/main" id="{61B911C2-E481-47C1-8514-48C403195B16}"/>
              </a:ext>
            </a:extLst>
          </p:cNvPr>
          <p:cNvSpPr>
            <a:spLocks noGrp="1"/>
          </p:cNvSpPr>
          <p:nvPr>
            <p:ph type="dt" sz="half" idx="10"/>
          </p:nvPr>
        </p:nvSpPr>
        <p:spPr/>
        <p:txBody>
          <a:bodyPr/>
          <a:lstStyle/>
          <a:p>
            <a:fld id="{3357FB04-068B-4FB7-82B9-5CD098A87DD7}" type="datetime1">
              <a:rPr lang="ko-KR" altLang="en-US" smtClean="0"/>
              <a:t>2019-07-08</a:t>
            </a:fld>
            <a:endParaRPr lang="ko-KR" altLang="en-US"/>
          </a:p>
        </p:txBody>
      </p:sp>
      <p:sp>
        <p:nvSpPr>
          <p:cNvPr id="7" name="바닥글 개체 틀 6">
            <a:extLst>
              <a:ext uri="{FF2B5EF4-FFF2-40B4-BE49-F238E27FC236}">
                <a16:creationId xmlns:a16="http://schemas.microsoft.com/office/drawing/2014/main" id="{0D5CEC05-74EC-4370-94C9-5264F75D1BE6}"/>
              </a:ext>
            </a:extLst>
          </p:cNvPr>
          <p:cNvSpPr>
            <a:spLocks noGrp="1"/>
          </p:cNvSpPr>
          <p:nvPr>
            <p:ph type="ftr" sz="quarter" idx="11"/>
          </p:nvPr>
        </p:nvSpPr>
        <p:spPr/>
        <p:txBody>
          <a:bodyPr/>
          <a:lstStyle/>
          <a:p>
            <a:r>
              <a:rPr lang="en-US" altLang="ko-KR"/>
              <a:t>MMI Lab</a:t>
            </a:r>
            <a:endParaRPr lang="ko-KR" altLang="en-US"/>
          </a:p>
        </p:txBody>
      </p:sp>
      <p:sp>
        <p:nvSpPr>
          <p:cNvPr id="8" name="슬라이드 번호 개체 틀 7">
            <a:extLst>
              <a:ext uri="{FF2B5EF4-FFF2-40B4-BE49-F238E27FC236}">
                <a16:creationId xmlns:a16="http://schemas.microsoft.com/office/drawing/2014/main" id="{8C4910F6-AB8A-47B5-9BE8-3D21BE718D65}"/>
              </a:ext>
            </a:extLst>
          </p:cNvPr>
          <p:cNvSpPr>
            <a:spLocks noGrp="1"/>
          </p:cNvSpPr>
          <p:nvPr>
            <p:ph type="sldNum" sz="quarter" idx="12"/>
          </p:nvPr>
        </p:nvSpPr>
        <p:spPr/>
        <p:txBody>
          <a:bodyPr/>
          <a:lstStyle/>
          <a:p>
            <a:fld id="{6A6EDE03-B16B-4B88-B2FE-F741EB15D69B}" type="slidenum">
              <a:rPr lang="ko-KR" altLang="en-US" smtClean="0"/>
              <a:t>5</a:t>
            </a:fld>
            <a:endParaRPr lang="ko-KR" altLang="en-US"/>
          </a:p>
        </p:txBody>
      </p:sp>
    </p:spTree>
    <p:extLst>
      <p:ext uri="{BB962C8B-B14F-4D97-AF65-F5344CB8AC3E}">
        <p14:creationId xmlns:p14="http://schemas.microsoft.com/office/powerpoint/2010/main" val="212563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111E13-BBDC-4B3F-A5EB-283BA95ED67D}"/>
              </a:ext>
            </a:extLst>
          </p:cNvPr>
          <p:cNvSpPr>
            <a:spLocks noGrp="1"/>
          </p:cNvSpPr>
          <p:nvPr>
            <p:ph type="title"/>
          </p:nvPr>
        </p:nvSpPr>
        <p:spPr/>
        <p:txBody>
          <a:bodyPr/>
          <a:lstStyle/>
          <a:p>
            <a:endParaRPr lang="ko-KR" altLang="en-US"/>
          </a:p>
        </p:txBody>
      </p:sp>
      <p:pic>
        <p:nvPicPr>
          <p:cNvPr id="4" name="내용 개체 틀 3">
            <a:extLst>
              <a:ext uri="{FF2B5EF4-FFF2-40B4-BE49-F238E27FC236}">
                <a16:creationId xmlns:a16="http://schemas.microsoft.com/office/drawing/2014/main" id="{F4171517-6D63-4089-9A50-080A89714B3E}"/>
              </a:ext>
            </a:extLst>
          </p:cNvPr>
          <p:cNvPicPr>
            <a:picLocks noGrp="1" noChangeAspect="1"/>
          </p:cNvPicPr>
          <p:nvPr>
            <p:ph idx="1"/>
          </p:nvPr>
        </p:nvPicPr>
        <p:blipFill>
          <a:blip r:embed="rId2"/>
          <a:stretch>
            <a:fillRect/>
          </a:stretch>
        </p:blipFill>
        <p:spPr>
          <a:xfrm>
            <a:off x="219714" y="808611"/>
            <a:ext cx="6437696" cy="3881437"/>
          </a:xfrm>
          <a:prstGeom prst="rect">
            <a:avLst/>
          </a:prstGeom>
        </p:spPr>
      </p:pic>
      <p:sp>
        <p:nvSpPr>
          <p:cNvPr id="6" name="내용 개체 틀 2">
            <a:extLst>
              <a:ext uri="{FF2B5EF4-FFF2-40B4-BE49-F238E27FC236}">
                <a16:creationId xmlns:a16="http://schemas.microsoft.com/office/drawing/2014/main" id="{420EF14E-49FB-4E94-BBB1-0C1C3F9D65CE}"/>
              </a:ext>
            </a:extLst>
          </p:cNvPr>
          <p:cNvSpPr txBox="1">
            <a:spLocks/>
          </p:cNvSpPr>
          <p:nvPr/>
        </p:nvSpPr>
        <p:spPr>
          <a:xfrm>
            <a:off x="611345" y="5386584"/>
            <a:ext cx="8596668"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The angle from the red axis gives the hue, and the length of the vector is the saturation. The intensity of all colors in any of these planes is given by the position of the plane on the vertical intensity axis.</a:t>
            </a:r>
            <a:endParaRPr lang="ko-KR" altLang="en-US" dirty="0"/>
          </a:p>
        </p:txBody>
      </p:sp>
      <p:pic>
        <p:nvPicPr>
          <p:cNvPr id="8" name="그림 7">
            <a:extLst>
              <a:ext uri="{FF2B5EF4-FFF2-40B4-BE49-F238E27FC236}">
                <a16:creationId xmlns:a16="http://schemas.microsoft.com/office/drawing/2014/main" id="{EF2C5932-1C2E-4B63-9CD2-1876BF82271E}"/>
              </a:ext>
            </a:extLst>
          </p:cNvPr>
          <p:cNvPicPr>
            <a:picLocks noChangeAspect="1"/>
          </p:cNvPicPr>
          <p:nvPr/>
        </p:nvPicPr>
        <p:blipFill>
          <a:blip r:embed="rId3"/>
          <a:stretch>
            <a:fillRect/>
          </a:stretch>
        </p:blipFill>
        <p:spPr>
          <a:xfrm>
            <a:off x="6751679" y="0"/>
            <a:ext cx="4098573" cy="5275941"/>
          </a:xfrm>
          <a:prstGeom prst="rect">
            <a:avLst/>
          </a:prstGeom>
        </p:spPr>
      </p:pic>
      <p:sp>
        <p:nvSpPr>
          <p:cNvPr id="9" name="날짜 개체 틀 8">
            <a:extLst>
              <a:ext uri="{FF2B5EF4-FFF2-40B4-BE49-F238E27FC236}">
                <a16:creationId xmlns:a16="http://schemas.microsoft.com/office/drawing/2014/main" id="{F9DCD9AA-8094-4127-964B-D1BA6BB2F981}"/>
              </a:ext>
            </a:extLst>
          </p:cNvPr>
          <p:cNvSpPr>
            <a:spLocks noGrp="1"/>
          </p:cNvSpPr>
          <p:nvPr>
            <p:ph type="dt" sz="half" idx="10"/>
          </p:nvPr>
        </p:nvSpPr>
        <p:spPr/>
        <p:txBody>
          <a:bodyPr/>
          <a:lstStyle/>
          <a:p>
            <a:fld id="{FA9D700B-FAF2-4EBF-8DC9-F53161636151}" type="datetime1">
              <a:rPr lang="ko-KR" altLang="en-US" smtClean="0"/>
              <a:t>2019-07-08</a:t>
            </a:fld>
            <a:endParaRPr lang="ko-KR" altLang="en-US"/>
          </a:p>
        </p:txBody>
      </p:sp>
      <p:sp>
        <p:nvSpPr>
          <p:cNvPr id="10" name="바닥글 개체 틀 9">
            <a:extLst>
              <a:ext uri="{FF2B5EF4-FFF2-40B4-BE49-F238E27FC236}">
                <a16:creationId xmlns:a16="http://schemas.microsoft.com/office/drawing/2014/main" id="{B8D0B83F-D9B7-42F1-969D-93653115C23D}"/>
              </a:ext>
            </a:extLst>
          </p:cNvPr>
          <p:cNvSpPr>
            <a:spLocks noGrp="1"/>
          </p:cNvSpPr>
          <p:nvPr>
            <p:ph type="ftr" sz="quarter" idx="11"/>
          </p:nvPr>
        </p:nvSpPr>
        <p:spPr/>
        <p:txBody>
          <a:bodyPr/>
          <a:lstStyle/>
          <a:p>
            <a:r>
              <a:rPr lang="en-US" altLang="ko-KR"/>
              <a:t>MMI Lab</a:t>
            </a:r>
            <a:endParaRPr lang="ko-KR" altLang="en-US"/>
          </a:p>
        </p:txBody>
      </p:sp>
      <p:sp>
        <p:nvSpPr>
          <p:cNvPr id="11" name="슬라이드 번호 개체 틀 10">
            <a:extLst>
              <a:ext uri="{FF2B5EF4-FFF2-40B4-BE49-F238E27FC236}">
                <a16:creationId xmlns:a16="http://schemas.microsoft.com/office/drawing/2014/main" id="{F8507DB0-9688-43AB-8022-5F72859C605E}"/>
              </a:ext>
            </a:extLst>
          </p:cNvPr>
          <p:cNvSpPr>
            <a:spLocks noGrp="1"/>
          </p:cNvSpPr>
          <p:nvPr>
            <p:ph type="sldNum" sz="quarter" idx="12"/>
          </p:nvPr>
        </p:nvSpPr>
        <p:spPr/>
        <p:txBody>
          <a:bodyPr/>
          <a:lstStyle/>
          <a:p>
            <a:fld id="{6A6EDE03-B16B-4B88-B2FE-F741EB15D69B}" type="slidenum">
              <a:rPr lang="ko-KR" altLang="en-US" smtClean="0"/>
              <a:t>50</a:t>
            </a:fld>
            <a:endParaRPr lang="ko-KR" altLang="en-US"/>
          </a:p>
        </p:txBody>
      </p:sp>
    </p:spTree>
    <p:extLst>
      <p:ext uri="{BB962C8B-B14F-4D97-AF65-F5344CB8AC3E}">
        <p14:creationId xmlns:p14="http://schemas.microsoft.com/office/powerpoint/2010/main" val="1428508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15E1EC-B27F-4DD6-A213-7380D2018747}"/>
              </a:ext>
            </a:extLst>
          </p:cNvPr>
          <p:cNvSpPr>
            <a:spLocks noGrp="1"/>
          </p:cNvSpPr>
          <p:nvPr>
            <p:ph type="title"/>
          </p:nvPr>
        </p:nvSpPr>
        <p:spPr/>
        <p:txBody>
          <a:bodyPr/>
          <a:lstStyle/>
          <a:p>
            <a:r>
              <a:rPr lang="en-US" altLang="ko-KR" dirty="0"/>
              <a:t>Theory(3) -</a:t>
            </a:r>
            <a:br>
              <a:rPr lang="en-US" altLang="ko-KR" dirty="0"/>
            </a:br>
            <a:r>
              <a:rPr lang="en-US" altLang="ko-KR" dirty="0"/>
              <a:t>Converting colors from RGB to HSI</a:t>
            </a:r>
            <a:endParaRPr lang="ko-KR" altLang="en-US" dirty="0"/>
          </a:p>
        </p:txBody>
      </p:sp>
      <p:pic>
        <p:nvPicPr>
          <p:cNvPr id="6" name="내용 개체 틀 5">
            <a:extLst>
              <a:ext uri="{FF2B5EF4-FFF2-40B4-BE49-F238E27FC236}">
                <a16:creationId xmlns:a16="http://schemas.microsoft.com/office/drawing/2014/main" id="{5770C74A-871E-4F8F-8717-1D4C0523F6A1}"/>
              </a:ext>
            </a:extLst>
          </p:cNvPr>
          <p:cNvPicPr>
            <a:picLocks noGrp="1" noChangeAspect="1"/>
          </p:cNvPicPr>
          <p:nvPr>
            <p:ph idx="1"/>
          </p:nvPr>
        </p:nvPicPr>
        <p:blipFill>
          <a:blip r:embed="rId2"/>
          <a:stretch>
            <a:fillRect/>
          </a:stretch>
        </p:blipFill>
        <p:spPr>
          <a:xfrm>
            <a:off x="520636" y="1962437"/>
            <a:ext cx="3173762" cy="864830"/>
          </a:xfrm>
          <a:prstGeom prst="rect">
            <a:avLst/>
          </a:prstGeom>
        </p:spPr>
      </p:pic>
      <p:pic>
        <p:nvPicPr>
          <p:cNvPr id="7" name="그림 6">
            <a:extLst>
              <a:ext uri="{FF2B5EF4-FFF2-40B4-BE49-F238E27FC236}">
                <a16:creationId xmlns:a16="http://schemas.microsoft.com/office/drawing/2014/main" id="{1BAD7A54-33F7-40AD-8581-14F8A5946A67}"/>
              </a:ext>
            </a:extLst>
          </p:cNvPr>
          <p:cNvPicPr>
            <a:picLocks noChangeAspect="1"/>
          </p:cNvPicPr>
          <p:nvPr/>
        </p:nvPicPr>
        <p:blipFill>
          <a:blip r:embed="rId3"/>
          <a:stretch>
            <a:fillRect/>
          </a:stretch>
        </p:blipFill>
        <p:spPr>
          <a:xfrm>
            <a:off x="520636" y="2914604"/>
            <a:ext cx="5246090" cy="1011688"/>
          </a:xfrm>
          <a:prstGeom prst="rect">
            <a:avLst/>
          </a:prstGeom>
        </p:spPr>
      </p:pic>
      <p:pic>
        <p:nvPicPr>
          <p:cNvPr id="8" name="그림 7">
            <a:extLst>
              <a:ext uri="{FF2B5EF4-FFF2-40B4-BE49-F238E27FC236}">
                <a16:creationId xmlns:a16="http://schemas.microsoft.com/office/drawing/2014/main" id="{E61F19E9-8115-4249-901A-E1BA4E51370F}"/>
              </a:ext>
            </a:extLst>
          </p:cNvPr>
          <p:cNvPicPr>
            <a:picLocks noChangeAspect="1"/>
          </p:cNvPicPr>
          <p:nvPr/>
        </p:nvPicPr>
        <p:blipFill>
          <a:blip r:embed="rId4"/>
          <a:stretch>
            <a:fillRect/>
          </a:stretch>
        </p:blipFill>
        <p:spPr>
          <a:xfrm>
            <a:off x="520635" y="4218522"/>
            <a:ext cx="4332307" cy="677178"/>
          </a:xfrm>
          <a:prstGeom prst="rect">
            <a:avLst/>
          </a:prstGeom>
        </p:spPr>
      </p:pic>
      <p:pic>
        <p:nvPicPr>
          <p:cNvPr id="9" name="그림 8">
            <a:extLst>
              <a:ext uri="{FF2B5EF4-FFF2-40B4-BE49-F238E27FC236}">
                <a16:creationId xmlns:a16="http://schemas.microsoft.com/office/drawing/2014/main" id="{570E42F5-C4F8-49B4-BC81-BCA34EFA7A0E}"/>
              </a:ext>
            </a:extLst>
          </p:cNvPr>
          <p:cNvPicPr>
            <a:picLocks noChangeAspect="1"/>
          </p:cNvPicPr>
          <p:nvPr/>
        </p:nvPicPr>
        <p:blipFill>
          <a:blip r:embed="rId5"/>
          <a:stretch>
            <a:fillRect/>
          </a:stretch>
        </p:blipFill>
        <p:spPr>
          <a:xfrm>
            <a:off x="433167" y="5009096"/>
            <a:ext cx="2423155" cy="628225"/>
          </a:xfrm>
          <a:prstGeom prst="rect">
            <a:avLst/>
          </a:prstGeom>
        </p:spPr>
      </p:pic>
      <p:sp>
        <p:nvSpPr>
          <p:cNvPr id="10" name="날짜 개체 틀 9">
            <a:extLst>
              <a:ext uri="{FF2B5EF4-FFF2-40B4-BE49-F238E27FC236}">
                <a16:creationId xmlns:a16="http://schemas.microsoft.com/office/drawing/2014/main" id="{58633828-7317-4BA7-972B-6E26A6E150B6}"/>
              </a:ext>
            </a:extLst>
          </p:cNvPr>
          <p:cNvSpPr>
            <a:spLocks noGrp="1"/>
          </p:cNvSpPr>
          <p:nvPr>
            <p:ph type="dt" sz="half" idx="10"/>
          </p:nvPr>
        </p:nvSpPr>
        <p:spPr/>
        <p:txBody>
          <a:bodyPr/>
          <a:lstStyle/>
          <a:p>
            <a:fld id="{ABA223C7-1CF0-4E9E-A5A1-55151DE72AFD}" type="datetime1">
              <a:rPr lang="ko-KR" altLang="en-US" smtClean="0"/>
              <a:t>2019-07-08</a:t>
            </a:fld>
            <a:endParaRPr lang="ko-KR" altLang="en-US"/>
          </a:p>
        </p:txBody>
      </p:sp>
      <p:sp>
        <p:nvSpPr>
          <p:cNvPr id="11" name="바닥글 개체 틀 10">
            <a:extLst>
              <a:ext uri="{FF2B5EF4-FFF2-40B4-BE49-F238E27FC236}">
                <a16:creationId xmlns:a16="http://schemas.microsoft.com/office/drawing/2014/main" id="{B8ADDC28-91A2-4661-A7A8-47FECC2259EC}"/>
              </a:ext>
            </a:extLst>
          </p:cNvPr>
          <p:cNvSpPr>
            <a:spLocks noGrp="1"/>
          </p:cNvSpPr>
          <p:nvPr>
            <p:ph type="ftr" sz="quarter" idx="11"/>
          </p:nvPr>
        </p:nvSpPr>
        <p:spPr/>
        <p:txBody>
          <a:bodyPr/>
          <a:lstStyle/>
          <a:p>
            <a:r>
              <a:rPr lang="en-US" altLang="ko-KR"/>
              <a:t>MMI Lab</a:t>
            </a:r>
            <a:endParaRPr lang="ko-KR" altLang="en-US"/>
          </a:p>
        </p:txBody>
      </p:sp>
      <p:sp>
        <p:nvSpPr>
          <p:cNvPr id="12" name="슬라이드 번호 개체 틀 11">
            <a:extLst>
              <a:ext uri="{FF2B5EF4-FFF2-40B4-BE49-F238E27FC236}">
                <a16:creationId xmlns:a16="http://schemas.microsoft.com/office/drawing/2014/main" id="{0254953E-2132-494B-804C-731B0A129190}"/>
              </a:ext>
            </a:extLst>
          </p:cNvPr>
          <p:cNvSpPr>
            <a:spLocks noGrp="1"/>
          </p:cNvSpPr>
          <p:nvPr>
            <p:ph type="sldNum" sz="quarter" idx="12"/>
          </p:nvPr>
        </p:nvSpPr>
        <p:spPr/>
        <p:txBody>
          <a:bodyPr/>
          <a:lstStyle/>
          <a:p>
            <a:fld id="{6A6EDE03-B16B-4B88-B2FE-F741EB15D69B}" type="slidenum">
              <a:rPr lang="ko-KR" altLang="en-US" smtClean="0"/>
              <a:t>51</a:t>
            </a:fld>
            <a:endParaRPr lang="ko-KR" altLang="en-US"/>
          </a:p>
        </p:txBody>
      </p:sp>
    </p:spTree>
    <p:extLst>
      <p:ext uri="{BB962C8B-B14F-4D97-AF65-F5344CB8AC3E}">
        <p14:creationId xmlns:p14="http://schemas.microsoft.com/office/powerpoint/2010/main" val="3387855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4CD225-6D98-4C42-954D-65B8567F4B93}"/>
              </a:ext>
            </a:extLst>
          </p:cNvPr>
          <p:cNvSpPr>
            <a:spLocks noGrp="1"/>
          </p:cNvSpPr>
          <p:nvPr>
            <p:ph type="title"/>
          </p:nvPr>
        </p:nvSpPr>
        <p:spPr/>
        <p:txBody>
          <a:bodyPr/>
          <a:lstStyle/>
          <a:p>
            <a:r>
              <a:rPr lang="en-US" altLang="ko-KR" dirty="0"/>
              <a:t>Theory(3) -</a:t>
            </a:r>
            <a:br>
              <a:rPr lang="en-US" altLang="ko-KR" dirty="0"/>
            </a:br>
            <a:r>
              <a:rPr lang="en-US" altLang="ko-KR" dirty="0"/>
              <a:t>Converting colors from HSI to RGB</a:t>
            </a:r>
            <a:endParaRPr lang="ko-KR" altLang="en-US" dirty="0"/>
          </a:p>
        </p:txBody>
      </p:sp>
      <p:pic>
        <p:nvPicPr>
          <p:cNvPr id="12" name="내용 개체 틀 11">
            <a:extLst>
              <a:ext uri="{FF2B5EF4-FFF2-40B4-BE49-F238E27FC236}">
                <a16:creationId xmlns:a16="http://schemas.microsoft.com/office/drawing/2014/main" id="{AB08EA3C-E41A-44D1-86E6-CB427027D277}"/>
              </a:ext>
            </a:extLst>
          </p:cNvPr>
          <p:cNvPicPr>
            <a:picLocks noGrp="1" noChangeAspect="1"/>
          </p:cNvPicPr>
          <p:nvPr>
            <p:ph idx="1"/>
          </p:nvPr>
        </p:nvPicPr>
        <p:blipFill>
          <a:blip r:embed="rId2"/>
          <a:stretch>
            <a:fillRect/>
          </a:stretch>
        </p:blipFill>
        <p:spPr>
          <a:xfrm>
            <a:off x="700493" y="4257197"/>
            <a:ext cx="2733675" cy="457200"/>
          </a:xfrm>
          <a:prstGeom prst="rect">
            <a:avLst/>
          </a:prstGeom>
        </p:spPr>
      </p:pic>
      <p:pic>
        <p:nvPicPr>
          <p:cNvPr id="5" name="그림 4">
            <a:extLst>
              <a:ext uri="{FF2B5EF4-FFF2-40B4-BE49-F238E27FC236}">
                <a16:creationId xmlns:a16="http://schemas.microsoft.com/office/drawing/2014/main" id="{2E25387A-D2DD-4032-9E4D-E06E36F952D6}"/>
              </a:ext>
            </a:extLst>
          </p:cNvPr>
          <p:cNvPicPr>
            <a:picLocks noChangeAspect="1"/>
          </p:cNvPicPr>
          <p:nvPr/>
        </p:nvPicPr>
        <p:blipFill rotWithShape="1">
          <a:blip r:embed="rId3"/>
          <a:srcRect b="26777"/>
          <a:stretch/>
        </p:blipFill>
        <p:spPr>
          <a:xfrm>
            <a:off x="677334" y="2909556"/>
            <a:ext cx="3495675" cy="1576241"/>
          </a:xfrm>
          <a:prstGeom prst="rect">
            <a:avLst/>
          </a:prstGeom>
        </p:spPr>
      </p:pic>
      <p:pic>
        <p:nvPicPr>
          <p:cNvPr id="6" name="그림 5">
            <a:extLst>
              <a:ext uri="{FF2B5EF4-FFF2-40B4-BE49-F238E27FC236}">
                <a16:creationId xmlns:a16="http://schemas.microsoft.com/office/drawing/2014/main" id="{B0726136-6058-40FF-BCC3-3C80DA1697B0}"/>
              </a:ext>
            </a:extLst>
          </p:cNvPr>
          <p:cNvPicPr>
            <a:picLocks noChangeAspect="1"/>
          </p:cNvPicPr>
          <p:nvPr/>
        </p:nvPicPr>
        <p:blipFill>
          <a:blip r:embed="rId4"/>
          <a:stretch>
            <a:fillRect/>
          </a:stretch>
        </p:blipFill>
        <p:spPr>
          <a:xfrm>
            <a:off x="677334" y="2471406"/>
            <a:ext cx="3295650" cy="438150"/>
          </a:xfrm>
          <a:prstGeom prst="rect">
            <a:avLst/>
          </a:prstGeom>
        </p:spPr>
      </p:pic>
      <p:pic>
        <p:nvPicPr>
          <p:cNvPr id="7" name="그림 6">
            <a:extLst>
              <a:ext uri="{FF2B5EF4-FFF2-40B4-BE49-F238E27FC236}">
                <a16:creationId xmlns:a16="http://schemas.microsoft.com/office/drawing/2014/main" id="{AE3C897E-5DB5-499F-8DF5-75617F1F20AC}"/>
              </a:ext>
            </a:extLst>
          </p:cNvPr>
          <p:cNvPicPr>
            <a:picLocks noChangeAspect="1"/>
          </p:cNvPicPr>
          <p:nvPr/>
        </p:nvPicPr>
        <p:blipFill>
          <a:blip r:embed="rId5"/>
          <a:stretch>
            <a:fillRect/>
          </a:stretch>
        </p:blipFill>
        <p:spPr>
          <a:xfrm>
            <a:off x="4333875" y="2471406"/>
            <a:ext cx="3524250" cy="419100"/>
          </a:xfrm>
          <a:prstGeom prst="rect">
            <a:avLst/>
          </a:prstGeom>
        </p:spPr>
      </p:pic>
      <p:pic>
        <p:nvPicPr>
          <p:cNvPr id="8" name="그림 7">
            <a:extLst>
              <a:ext uri="{FF2B5EF4-FFF2-40B4-BE49-F238E27FC236}">
                <a16:creationId xmlns:a16="http://schemas.microsoft.com/office/drawing/2014/main" id="{0451F4CC-D718-48DA-8A25-91969D7DF7A7}"/>
              </a:ext>
            </a:extLst>
          </p:cNvPr>
          <p:cNvPicPr>
            <a:picLocks noChangeAspect="1"/>
          </p:cNvPicPr>
          <p:nvPr/>
        </p:nvPicPr>
        <p:blipFill>
          <a:blip r:embed="rId6"/>
          <a:stretch>
            <a:fillRect/>
          </a:stretch>
        </p:blipFill>
        <p:spPr>
          <a:xfrm>
            <a:off x="4239385" y="2873045"/>
            <a:ext cx="2028825" cy="495300"/>
          </a:xfrm>
          <a:prstGeom prst="rect">
            <a:avLst/>
          </a:prstGeom>
        </p:spPr>
      </p:pic>
      <p:pic>
        <p:nvPicPr>
          <p:cNvPr id="9" name="그림 8">
            <a:extLst>
              <a:ext uri="{FF2B5EF4-FFF2-40B4-BE49-F238E27FC236}">
                <a16:creationId xmlns:a16="http://schemas.microsoft.com/office/drawing/2014/main" id="{3C9B5F20-35BA-4D83-8588-CFECFC444093}"/>
              </a:ext>
            </a:extLst>
          </p:cNvPr>
          <p:cNvPicPr>
            <a:picLocks noChangeAspect="1"/>
          </p:cNvPicPr>
          <p:nvPr/>
        </p:nvPicPr>
        <p:blipFill>
          <a:blip r:embed="rId7"/>
          <a:stretch>
            <a:fillRect/>
          </a:stretch>
        </p:blipFill>
        <p:spPr>
          <a:xfrm>
            <a:off x="4219489" y="3368345"/>
            <a:ext cx="3333750" cy="1190625"/>
          </a:xfrm>
          <a:prstGeom prst="rect">
            <a:avLst/>
          </a:prstGeom>
        </p:spPr>
      </p:pic>
      <p:pic>
        <p:nvPicPr>
          <p:cNvPr id="10" name="그림 9">
            <a:extLst>
              <a:ext uri="{FF2B5EF4-FFF2-40B4-BE49-F238E27FC236}">
                <a16:creationId xmlns:a16="http://schemas.microsoft.com/office/drawing/2014/main" id="{6B5C4956-B625-4D89-A382-F21BAD7163CE}"/>
              </a:ext>
            </a:extLst>
          </p:cNvPr>
          <p:cNvPicPr>
            <a:picLocks noChangeAspect="1"/>
          </p:cNvPicPr>
          <p:nvPr/>
        </p:nvPicPr>
        <p:blipFill>
          <a:blip r:embed="rId8"/>
          <a:stretch>
            <a:fillRect/>
          </a:stretch>
        </p:blipFill>
        <p:spPr>
          <a:xfrm>
            <a:off x="4239385" y="4659140"/>
            <a:ext cx="2581275" cy="533400"/>
          </a:xfrm>
          <a:prstGeom prst="rect">
            <a:avLst/>
          </a:prstGeom>
        </p:spPr>
      </p:pic>
      <p:pic>
        <p:nvPicPr>
          <p:cNvPr id="13" name="그림 12">
            <a:extLst>
              <a:ext uri="{FF2B5EF4-FFF2-40B4-BE49-F238E27FC236}">
                <a16:creationId xmlns:a16="http://schemas.microsoft.com/office/drawing/2014/main" id="{88EE5D85-DFD6-403E-8703-EC839BFA77EE}"/>
              </a:ext>
            </a:extLst>
          </p:cNvPr>
          <p:cNvPicPr>
            <a:picLocks noChangeAspect="1"/>
          </p:cNvPicPr>
          <p:nvPr/>
        </p:nvPicPr>
        <p:blipFill>
          <a:blip r:embed="rId2"/>
          <a:stretch>
            <a:fillRect/>
          </a:stretch>
        </p:blipFill>
        <p:spPr>
          <a:xfrm>
            <a:off x="673929" y="4201940"/>
            <a:ext cx="2733675" cy="457200"/>
          </a:xfrm>
          <a:prstGeom prst="rect">
            <a:avLst/>
          </a:prstGeom>
        </p:spPr>
      </p:pic>
      <p:pic>
        <p:nvPicPr>
          <p:cNvPr id="14" name="그림 13">
            <a:extLst>
              <a:ext uri="{FF2B5EF4-FFF2-40B4-BE49-F238E27FC236}">
                <a16:creationId xmlns:a16="http://schemas.microsoft.com/office/drawing/2014/main" id="{A08FDE80-B9D1-4205-8F7B-86FF5DD225FF}"/>
              </a:ext>
            </a:extLst>
          </p:cNvPr>
          <p:cNvPicPr>
            <a:picLocks noChangeAspect="1"/>
          </p:cNvPicPr>
          <p:nvPr/>
        </p:nvPicPr>
        <p:blipFill>
          <a:blip r:embed="rId9"/>
          <a:stretch>
            <a:fillRect/>
          </a:stretch>
        </p:blipFill>
        <p:spPr>
          <a:xfrm>
            <a:off x="8220997" y="2920669"/>
            <a:ext cx="2047875" cy="447675"/>
          </a:xfrm>
          <a:prstGeom prst="rect">
            <a:avLst/>
          </a:prstGeom>
        </p:spPr>
      </p:pic>
      <p:pic>
        <p:nvPicPr>
          <p:cNvPr id="15" name="그림 14">
            <a:extLst>
              <a:ext uri="{FF2B5EF4-FFF2-40B4-BE49-F238E27FC236}">
                <a16:creationId xmlns:a16="http://schemas.microsoft.com/office/drawing/2014/main" id="{80A7EE5A-3F76-49E9-891D-DE89AAB85F24}"/>
              </a:ext>
            </a:extLst>
          </p:cNvPr>
          <p:cNvPicPr>
            <a:picLocks noChangeAspect="1"/>
          </p:cNvPicPr>
          <p:nvPr/>
        </p:nvPicPr>
        <p:blipFill>
          <a:blip r:embed="rId10"/>
          <a:stretch>
            <a:fillRect/>
          </a:stretch>
        </p:blipFill>
        <p:spPr>
          <a:xfrm>
            <a:off x="8220997" y="2458872"/>
            <a:ext cx="3552825" cy="381000"/>
          </a:xfrm>
          <a:prstGeom prst="rect">
            <a:avLst/>
          </a:prstGeom>
        </p:spPr>
      </p:pic>
      <p:pic>
        <p:nvPicPr>
          <p:cNvPr id="16" name="그림 15">
            <a:extLst>
              <a:ext uri="{FF2B5EF4-FFF2-40B4-BE49-F238E27FC236}">
                <a16:creationId xmlns:a16="http://schemas.microsoft.com/office/drawing/2014/main" id="{1554B6E7-1C2F-40E0-BBE6-7463D4B99602}"/>
              </a:ext>
            </a:extLst>
          </p:cNvPr>
          <p:cNvPicPr>
            <a:picLocks noChangeAspect="1"/>
          </p:cNvPicPr>
          <p:nvPr/>
        </p:nvPicPr>
        <p:blipFill>
          <a:blip r:embed="rId11"/>
          <a:stretch>
            <a:fillRect/>
          </a:stretch>
        </p:blipFill>
        <p:spPr>
          <a:xfrm>
            <a:off x="8220997" y="3387877"/>
            <a:ext cx="3381375" cy="1381125"/>
          </a:xfrm>
          <a:prstGeom prst="rect">
            <a:avLst/>
          </a:prstGeom>
        </p:spPr>
      </p:pic>
      <p:pic>
        <p:nvPicPr>
          <p:cNvPr id="17" name="그림 16">
            <a:extLst>
              <a:ext uri="{FF2B5EF4-FFF2-40B4-BE49-F238E27FC236}">
                <a16:creationId xmlns:a16="http://schemas.microsoft.com/office/drawing/2014/main" id="{7F4B24C8-99D9-4E1F-83A8-A970C809E076}"/>
              </a:ext>
            </a:extLst>
          </p:cNvPr>
          <p:cNvPicPr>
            <a:picLocks noChangeAspect="1"/>
          </p:cNvPicPr>
          <p:nvPr/>
        </p:nvPicPr>
        <p:blipFill>
          <a:blip r:embed="rId12"/>
          <a:stretch>
            <a:fillRect/>
          </a:stretch>
        </p:blipFill>
        <p:spPr>
          <a:xfrm>
            <a:off x="8220997" y="4773440"/>
            <a:ext cx="2533650" cy="419100"/>
          </a:xfrm>
          <a:prstGeom prst="rect">
            <a:avLst/>
          </a:prstGeom>
        </p:spPr>
      </p:pic>
      <p:sp>
        <p:nvSpPr>
          <p:cNvPr id="18" name="날짜 개체 틀 17">
            <a:extLst>
              <a:ext uri="{FF2B5EF4-FFF2-40B4-BE49-F238E27FC236}">
                <a16:creationId xmlns:a16="http://schemas.microsoft.com/office/drawing/2014/main" id="{F374C5DA-B91E-412F-AD14-A048448C6C4E}"/>
              </a:ext>
            </a:extLst>
          </p:cNvPr>
          <p:cNvSpPr>
            <a:spLocks noGrp="1"/>
          </p:cNvSpPr>
          <p:nvPr>
            <p:ph type="dt" sz="half" idx="10"/>
          </p:nvPr>
        </p:nvSpPr>
        <p:spPr/>
        <p:txBody>
          <a:bodyPr/>
          <a:lstStyle/>
          <a:p>
            <a:fld id="{F8786FC8-E1FA-4EC3-9410-5F901CB51086}" type="datetime1">
              <a:rPr lang="ko-KR" altLang="en-US" smtClean="0"/>
              <a:t>2019-07-08</a:t>
            </a:fld>
            <a:endParaRPr lang="ko-KR" altLang="en-US"/>
          </a:p>
        </p:txBody>
      </p:sp>
      <p:sp>
        <p:nvSpPr>
          <p:cNvPr id="19" name="바닥글 개체 틀 18">
            <a:extLst>
              <a:ext uri="{FF2B5EF4-FFF2-40B4-BE49-F238E27FC236}">
                <a16:creationId xmlns:a16="http://schemas.microsoft.com/office/drawing/2014/main" id="{01C4C627-2646-4206-B45F-DE9B733FE6DC}"/>
              </a:ext>
            </a:extLst>
          </p:cNvPr>
          <p:cNvSpPr>
            <a:spLocks noGrp="1"/>
          </p:cNvSpPr>
          <p:nvPr>
            <p:ph type="ftr" sz="quarter" idx="11"/>
          </p:nvPr>
        </p:nvSpPr>
        <p:spPr/>
        <p:txBody>
          <a:bodyPr/>
          <a:lstStyle/>
          <a:p>
            <a:r>
              <a:rPr lang="en-US" altLang="ko-KR"/>
              <a:t>MMI Lab</a:t>
            </a:r>
            <a:endParaRPr lang="ko-KR" altLang="en-US"/>
          </a:p>
        </p:txBody>
      </p:sp>
      <p:sp>
        <p:nvSpPr>
          <p:cNvPr id="20" name="슬라이드 번호 개체 틀 19">
            <a:extLst>
              <a:ext uri="{FF2B5EF4-FFF2-40B4-BE49-F238E27FC236}">
                <a16:creationId xmlns:a16="http://schemas.microsoft.com/office/drawing/2014/main" id="{C8AE22AE-1DE9-4236-810C-AADCDC29A121}"/>
              </a:ext>
            </a:extLst>
          </p:cNvPr>
          <p:cNvSpPr>
            <a:spLocks noGrp="1"/>
          </p:cNvSpPr>
          <p:nvPr>
            <p:ph type="sldNum" sz="quarter" idx="12"/>
          </p:nvPr>
        </p:nvSpPr>
        <p:spPr/>
        <p:txBody>
          <a:bodyPr/>
          <a:lstStyle/>
          <a:p>
            <a:fld id="{6A6EDE03-B16B-4B88-B2FE-F741EB15D69B}" type="slidenum">
              <a:rPr lang="ko-KR" altLang="en-US" smtClean="0"/>
              <a:t>52</a:t>
            </a:fld>
            <a:endParaRPr lang="ko-KR" altLang="en-US"/>
          </a:p>
        </p:txBody>
      </p:sp>
    </p:spTree>
    <p:extLst>
      <p:ext uri="{BB962C8B-B14F-4D97-AF65-F5344CB8AC3E}">
        <p14:creationId xmlns:p14="http://schemas.microsoft.com/office/powerpoint/2010/main" val="4190633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768639-2FF6-42DD-B07F-D014356933A7}"/>
              </a:ext>
            </a:extLst>
          </p:cNvPr>
          <p:cNvSpPr>
            <a:spLocks noGrp="1"/>
          </p:cNvSpPr>
          <p:nvPr>
            <p:ph type="title"/>
          </p:nvPr>
        </p:nvSpPr>
        <p:spPr>
          <a:xfrm>
            <a:off x="677328" y="609600"/>
            <a:ext cx="2930518" cy="1320800"/>
          </a:xfrm>
        </p:spPr>
        <p:txBody>
          <a:bodyPr anchor="ctr">
            <a:normAutofit/>
          </a:bodyPr>
          <a:lstStyle/>
          <a:p>
            <a:r>
              <a:rPr lang="en-US" altLang="ko-KR" dirty="0"/>
              <a:t>Result(1) –RGB to HSI</a:t>
            </a:r>
            <a:endParaRPr lang="ko-KR" altLang="en-US" dirty="0"/>
          </a:p>
        </p:txBody>
      </p:sp>
      <p:sp>
        <p:nvSpPr>
          <p:cNvPr id="18" name="Content Placeholder 17">
            <a:extLst>
              <a:ext uri="{FF2B5EF4-FFF2-40B4-BE49-F238E27FC236}">
                <a16:creationId xmlns:a16="http://schemas.microsoft.com/office/drawing/2014/main" id="{56A64648-2E36-469E-BD01-87D4BD85F44C}"/>
              </a:ext>
            </a:extLst>
          </p:cNvPr>
          <p:cNvSpPr>
            <a:spLocks noGrp="1"/>
          </p:cNvSpPr>
          <p:nvPr>
            <p:ph idx="1"/>
          </p:nvPr>
        </p:nvSpPr>
        <p:spPr>
          <a:xfrm>
            <a:off x="677328" y="2160589"/>
            <a:ext cx="2930517" cy="3880773"/>
          </a:xfrm>
        </p:spPr>
        <p:txBody>
          <a:bodyPr>
            <a:normAutofit/>
          </a:bodyPr>
          <a:lstStyle/>
          <a:p>
            <a:pPr marL="0" indent="0">
              <a:buNone/>
            </a:pPr>
            <a:r>
              <a:rPr lang="en-US" dirty="0"/>
              <a:t>(a) Lena Image</a:t>
            </a:r>
          </a:p>
          <a:p>
            <a:pPr marL="0" indent="0">
              <a:buNone/>
            </a:pPr>
            <a:r>
              <a:rPr lang="en-US" dirty="0"/>
              <a:t>(b) Hue of (a)</a:t>
            </a:r>
          </a:p>
          <a:p>
            <a:pPr marL="0" indent="0">
              <a:buNone/>
            </a:pPr>
            <a:r>
              <a:rPr lang="en-US" dirty="0"/>
              <a:t>(c) Saturation of (a)</a:t>
            </a:r>
          </a:p>
          <a:p>
            <a:pPr marL="0" indent="0">
              <a:buNone/>
            </a:pPr>
            <a:r>
              <a:rPr lang="en-US" dirty="0"/>
              <a:t>(d) Intensity of (a)</a:t>
            </a:r>
          </a:p>
        </p:txBody>
      </p:sp>
      <p:pic>
        <p:nvPicPr>
          <p:cNvPr id="7" name="그림 6" descr="사람, 여자, 실외, 의류이(가) 표시된 사진&#10;&#10;매우 높은 신뢰도로 생성된 설명">
            <a:extLst>
              <a:ext uri="{FF2B5EF4-FFF2-40B4-BE49-F238E27FC236}">
                <a16:creationId xmlns:a16="http://schemas.microsoft.com/office/drawing/2014/main" id="{678EF92E-5F70-483D-9316-EFB238E08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720" y="642453"/>
            <a:ext cx="2596281" cy="2596281"/>
          </a:xfrm>
          <a:prstGeom prst="rect">
            <a:avLst/>
          </a:prstGeom>
        </p:spPr>
      </p:pic>
      <p:pic>
        <p:nvPicPr>
          <p:cNvPr id="11" name="그림 10" descr="사람, 여자, 의류, 건물이(가) 표시된 사진&#10;&#10;매우 높은 신뢰도로 생성된 설명">
            <a:extLst>
              <a:ext uri="{FF2B5EF4-FFF2-40B4-BE49-F238E27FC236}">
                <a16:creationId xmlns:a16="http://schemas.microsoft.com/office/drawing/2014/main" id="{2EEF0CB2-2A6C-4A4E-B66E-8F87444F4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044" y="3441110"/>
            <a:ext cx="2596281" cy="2596281"/>
          </a:xfrm>
          <a:prstGeom prst="rect">
            <a:avLst/>
          </a:prstGeom>
        </p:spPr>
      </p:pic>
      <p:pic>
        <p:nvPicPr>
          <p:cNvPr id="16" name="내용 개체 틀 4" descr="사람, 여자, 의류, 벽이(가) 표시된 사진&#10;&#10;매우 높은 신뢰도로 생성된 설명">
            <a:extLst>
              <a:ext uri="{FF2B5EF4-FFF2-40B4-BE49-F238E27FC236}">
                <a16:creationId xmlns:a16="http://schemas.microsoft.com/office/drawing/2014/main" id="{293AC660-7A3B-4B4C-8ED4-4191FBB5F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044" y="609600"/>
            <a:ext cx="2596283" cy="2596283"/>
          </a:xfrm>
          <a:prstGeom prst="rect">
            <a:avLst/>
          </a:prstGeom>
        </p:spPr>
      </p:pic>
      <p:pic>
        <p:nvPicPr>
          <p:cNvPr id="13" name="그림 12" descr="여자, 사람이(가) 표시된 사진&#10;&#10;매우 높은 신뢰도로 생성된 설명">
            <a:extLst>
              <a:ext uri="{FF2B5EF4-FFF2-40B4-BE49-F238E27FC236}">
                <a16:creationId xmlns:a16="http://schemas.microsoft.com/office/drawing/2014/main" id="{A8835D3E-C201-414D-B956-21EFA8A36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7718" y="3441108"/>
            <a:ext cx="2596283" cy="2596283"/>
          </a:xfrm>
          <a:prstGeom prst="rect">
            <a:avLst/>
          </a:prstGeom>
        </p:spPr>
      </p:pic>
      <p:sp>
        <p:nvSpPr>
          <p:cNvPr id="14" name="TextBox 13">
            <a:extLst>
              <a:ext uri="{FF2B5EF4-FFF2-40B4-BE49-F238E27FC236}">
                <a16:creationId xmlns:a16="http://schemas.microsoft.com/office/drawing/2014/main" id="{771D5C48-8D41-4635-A606-C7BEFC45B397}"/>
              </a:ext>
            </a:extLst>
          </p:cNvPr>
          <p:cNvSpPr txBox="1"/>
          <p:nvPr/>
        </p:nvSpPr>
        <p:spPr>
          <a:xfrm>
            <a:off x="9356811" y="5391060"/>
            <a:ext cx="1779639" cy="646331"/>
          </a:xfrm>
          <a:prstGeom prst="rect">
            <a:avLst/>
          </a:prstGeom>
          <a:noFill/>
        </p:spPr>
        <p:txBody>
          <a:bodyPr wrap="square" rtlCol="0">
            <a:spAutoFit/>
          </a:bodyPr>
          <a:lstStyle/>
          <a:p>
            <a:r>
              <a:rPr lang="en-US" altLang="ko-KR" dirty="0"/>
              <a:t>a b</a:t>
            </a:r>
          </a:p>
          <a:p>
            <a:r>
              <a:rPr lang="en-US" altLang="ko-KR" dirty="0"/>
              <a:t>c d</a:t>
            </a:r>
            <a:endParaRPr lang="ko-KR" altLang="en-US" dirty="0"/>
          </a:p>
        </p:txBody>
      </p:sp>
      <p:pic>
        <p:nvPicPr>
          <p:cNvPr id="9" name="내용 개체 틀 4" descr="사람, 여자, 의류, 머리장식이(가) 표시된 사진&#10;&#10;자동 생성된 설명">
            <a:extLst>
              <a:ext uri="{FF2B5EF4-FFF2-40B4-BE49-F238E27FC236}">
                <a16:creationId xmlns:a16="http://schemas.microsoft.com/office/drawing/2014/main" id="{32070994-789B-4BDC-BD3A-75927CEC08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043" y="609600"/>
            <a:ext cx="2596281" cy="2596281"/>
          </a:xfrm>
          <a:prstGeom prst="rect">
            <a:avLst/>
          </a:prstGeom>
        </p:spPr>
      </p:pic>
      <p:pic>
        <p:nvPicPr>
          <p:cNvPr id="10" name="그림 9" descr="사람, 여자, 의류, 벽이(가) 표시된 사진&#10;&#10;자동 생성된 설명">
            <a:extLst>
              <a:ext uri="{FF2B5EF4-FFF2-40B4-BE49-F238E27FC236}">
                <a16:creationId xmlns:a16="http://schemas.microsoft.com/office/drawing/2014/main" id="{A7E74765-D96F-4D74-B9ED-5DB8D12F1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7718" y="3441108"/>
            <a:ext cx="2596281" cy="2596281"/>
          </a:xfrm>
          <a:prstGeom prst="rect">
            <a:avLst/>
          </a:prstGeom>
        </p:spPr>
      </p:pic>
      <p:pic>
        <p:nvPicPr>
          <p:cNvPr id="12" name="그림 11" descr="실외, 사람이(가) 표시된 사진&#10;&#10;자동 생성된 설명">
            <a:extLst>
              <a:ext uri="{FF2B5EF4-FFF2-40B4-BE49-F238E27FC236}">
                <a16:creationId xmlns:a16="http://schemas.microsoft.com/office/drawing/2014/main" id="{1337A1C3-C4E0-4090-AA55-CE6161C86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718" y="609600"/>
            <a:ext cx="2629134" cy="2629134"/>
          </a:xfrm>
          <a:prstGeom prst="rect">
            <a:avLst/>
          </a:prstGeom>
        </p:spPr>
      </p:pic>
      <p:pic>
        <p:nvPicPr>
          <p:cNvPr id="15" name="그림 14" descr="사람, 여자, 의류, 건물이(가) 표시된 사진&#10;&#10;자동 생성된 설명">
            <a:extLst>
              <a:ext uri="{FF2B5EF4-FFF2-40B4-BE49-F238E27FC236}">
                <a16:creationId xmlns:a16="http://schemas.microsoft.com/office/drawing/2014/main" id="{6D36C484-51CA-43F5-B0E1-10FEC7D82F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6042" y="3441108"/>
            <a:ext cx="2596281" cy="2596281"/>
          </a:xfrm>
          <a:prstGeom prst="rect">
            <a:avLst/>
          </a:prstGeom>
        </p:spPr>
      </p:pic>
      <p:sp>
        <p:nvSpPr>
          <p:cNvPr id="3" name="날짜 개체 틀 2">
            <a:extLst>
              <a:ext uri="{FF2B5EF4-FFF2-40B4-BE49-F238E27FC236}">
                <a16:creationId xmlns:a16="http://schemas.microsoft.com/office/drawing/2014/main" id="{C818330C-D8EF-41C6-9F76-2071C2B4B6A4}"/>
              </a:ext>
            </a:extLst>
          </p:cNvPr>
          <p:cNvSpPr>
            <a:spLocks noGrp="1"/>
          </p:cNvSpPr>
          <p:nvPr>
            <p:ph type="dt" sz="half" idx="10"/>
          </p:nvPr>
        </p:nvSpPr>
        <p:spPr/>
        <p:txBody>
          <a:bodyPr/>
          <a:lstStyle/>
          <a:p>
            <a:fld id="{721823B6-F9D6-441F-BC80-FA9EE243C2CA}"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D8423F14-621D-48F6-B09C-37531FE0169E}"/>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F15A77B5-1E64-43F1-B9A5-B5B68EE6CF60}"/>
              </a:ext>
            </a:extLst>
          </p:cNvPr>
          <p:cNvSpPr>
            <a:spLocks noGrp="1"/>
          </p:cNvSpPr>
          <p:nvPr>
            <p:ph type="sldNum" sz="quarter" idx="12"/>
          </p:nvPr>
        </p:nvSpPr>
        <p:spPr/>
        <p:txBody>
          <a:bodyPr/>
          <a:lstStyle/>
          <a:p>
            <a:fld id="{6A6EDE03-B16B-4B88-B2FE-F741EB15D69B}" type="slidenum">
              <a:rPr lang="ko-KR" altLang="en-US" smtClean="0"/>
              <a:t>53</a:t>
            </a:fld>
            <a:endParaRPr lang="ko-KR" altLang="en-US"/>
          </a:p>
        </p:txBody>
      </p:sp>
    </p:spTree>
    <p:extLst>
      <p:ext uri="{BB962C8B-B14F-4D97-AF65-F5344CB8AC3E}">
        <p14:creationId xmlns:p14="http://schemas.microsoft.com/office/powerpoint/2010/main" val="4152281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768639-2FF6-42DD-B07F-D014356933A7}"/>
              </a:ext>
            </a:extLst>
          </p:cNvPr>
          <p:cNvSpPr>
            <a:spLocks noGrp="1"/>
          </p:cNvSpPr>
          <p:nvPr>
            <p:ph type="title"/>
          </p:nvPr>
        </p:nvSpPr>
        <p:spPr>
          <a:xfrm>
            <a:off x="677328" y="609600"/>
            <a:ext cx="2930518" cy="1320800"/>
          </a:xfrm>
        </p:spPr>
        <p:txBody>
          <a:bodyPr anchor="ctr">
            <a:normAutofit/>
          </a:bodyPr>
          <a:lstStyle/>
          <a:p>
            <a:r>
              <a:rPr lang="en-US" altLang="ko-KR" dirty="0"/>
              <a:t>Result(1) –RGB to HSI</a:t>
            </a:r>
            <a:endParaRPr lang="ko-KR" altLang="en-US" dirty="0"/>
          </a:p>
        </p:txBody>
      </p:sp>
      <p:sp>
        <p:nvSpPr>
          <p:cNvPr id="18" name="Content Placeholder 17">
            <a:extLst>
              <a:ext uri="{FF2B5EF4-FFF2-40B4-BE49-F238E27FC236}">
                <a16:creationId xmlns:a16="http://schemas.microsoft.com/office/drawing/2014/main" id="{56A64648-2E36-469E-BD01-87D4BD85F44C}"/>
              </a:ext>
            </a:extLst>
          </p:cNvPr>
          <p:cNvSpPr>
            <a:spLocks noGrp="1"/>
          </p:cNvSpPr>
          <p:nvPr>
            <p:ph idx="1"/>
          </p:nvPr>
        </p:nvSpPr>
        <p:spPr>
          <a:xfrm>
            <a:off x="677328" y="2160589"/>
            <a:ext cx="2930517" cy="3880773"/>
          </a:xfrm>
        </p:spPr>
        <p:txBody>
          <a:bodyPr>
            <a:normAutofit/>
          </a:bodyPr>
          <a:lstStyle/>
          <a:p>
            <a:pPr marL="0" indent="0">
              <a:buNone/>
            </a:pPr>
            <a:r>
              <a:rPr lang="en-US" dirty="0"/>
              <a:t>(a) Strawberry Image</a:t>
            </a:r>
          </a:p>
          <a:p>
            <a:pPr marL="0" indent="0">
              <a:buNone/>
            </a:pPr>
            <a:r>
              <a:rPr lang="en-US" dirty="0"/>
              <a:t>(b) Hue of (a)</a:t>
            </a:r>
          </a:p>
          <a:p>
            <a:pPr marL="0" indent="0">
              <a:buNone/>
            </a:pPr>
            <a:r>
              <a:rPr lang="en-US" dirty="0"/>
              <a:t>(c) Saturation of (a)</a:t>
            </a:r>
          </a:p>
          <a:p>
            <a:pPr marL="0" indent="0">
              <a:buNone/>
            </a:pPr>
            <a:r>
              <a:rPr lang="en-US" dirty="0"/>
              <a:t>(d) Intensity of (a)</a:t>
            </a:r>
          </a:p>
        </p:txBody>
      </p:sp>
      <p:sp>
        <p:nvSpPr>
          <p:cNvPr id="14" name="TextBox 13">
            <a:extLst>
              <a:ext uri="{FF2B5EF4-FFF2-40B4-BE49-F238E27FC236}">
                <a16:creationId xmlns:a16="http://schemas.microsoft.com/office/drawing/2014/main" id="{771D5C48-8D41-4635-A606-C7BEFC45B397}"/>
              </a:ext>
            </a:extLst>
          </p:cNvPr>
          <p:cNvSpPr txBox="1"/>
          <p:nvPr/>
        </p:nvSpPr>
        <p:spPr>
          <a:xfrm>
            <a:off x="9356811" y="5391060"/>
            <a:ext cx="1779639" cy="646331"/>
          </a:xfrm>
          <a:prstGeom prst="rect">
            <a:avLst/>
          </a:prstGeom>
          <a:noFill/>
        </p:spPr>
        <p:txBody>
          <a:bodyPr wrap="square" rtlCol="0">
            <a:spAutoFit/>
          </a:bodyPr>
          <a:lstStyle/>
          <a:p>
            <a:r>
              <a:rPr lang="en-US" altLang="ko-KR" dirty="0"/>
              <a:t>a b</a:t>
            </a:r>
          </a:p>
          <a:p>
            <a:r>
              <a:rPr lang="en-US" altLang="ko-KR" dirty="0"/>
              <a:t>c d</a:t>
            </a:r>
            <a:endParaRPr lang="ko-KR" altLang="en-US" dirty="0"/>
          </a:p>
        </p:txBody>
      </p:sp>
      <p:pic>
        <p:nvPicPr>
          <p:cNvPr id="4" name="그림 3">
            <a:extLst>
              <a:ext uri="{FF2B5EF4-FFF2-40B4-BE49-F238E27FC236}">
                <a16:creationId xmlns:a16="http://schemas.microsoft.com/office/drawing/2014/main" id="{8A4F5E7B-0898-4554-9B00-D80DD8933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718" y="632259"/>
            <a:ext cx="2596281" cy="2596281"/>
          </a:xfrm>
          <a:prstGeom prst="rect">
            <a:avLst/>
          </a:prstGeom>
        </p:spPr>
      </p:pic>
      <p:pic>
        <p:nvPicPr>
          <p:cNvPr id="6" name="그림 5" descr="실내, 음식이(가) 표시된 사진&#10;&#10;자동 생성된 설명">
            <a:extLst>
              <a:ext uri="{FF2B5EF4-FFF2-40B4-BE49-F238E27FC236}">
                <a16:creationId xmlns:a16="http://schemas.microsoft.com/office/drawing/2014/main" id="{FEE17BA5-F18D-4B8B-AC5E-D3BD006D7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718" y="3429000"/>
            <a:ext cx="2608389" cy="2608389"/>
          </a:xfrm>
          <a:prstGeom prst="rect">
            <a:avLst/>
          </a:prstGeom>
        </p:spPr>
      </p:pic>
      <p:pic>
        <p:nvPicPr>
          <p:cNvPr id="17" name="그림 16" descr="도넛형, 실내, 도넛, 음식이(가) 표시된 사진&#10;&#10;자동 생성된 설명">
            <a:extLst>
              <a:ext uri="{FF2B5EF4-FFF2-40B4-BE49-F238E27FC236}">
                <a16:creationId xmlns:a16="http://schemas.microsoft.com/office/drawing/2014/main" id="{8ED53547-0829-4897-A53C-CB52BCFAC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043" y="3406775"/>
            <a:ext cx="2596281" cy="2596281"/>
          </a:xfrm>
          <a:prstGeom prst="rect">
            <a:avLst/>
          </a:prstGeom>
        </p:spPr>
      </p:pic>
      <p:pic>
        <p:nvPicPr>
          <p:cNvPr id="22" name="그림 21" descr="음식, 플레이트, 테이블, 컵이(가) 표시된 사진&#10;&#10;자동 생성된 설명">
            <a:extLst>
              <a:ext uri="{FF2B5EF4-FFF2-40B4-BE49-F238E27FC236}">
                <a16:creationId xmlns:a16="http://schemas.microsoft.com/office/drawing/2014/main" id="{666A40B0-F8BE-4100-BDF4-A651E5CF02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43" y="609599"/>
            <a:ext cx="2596281" cy="2596281"/>
          </a:xfrm>
          <a:prstGeom prst="rect">
            <a:avLst/>
          </a:prstGeom>
        </p:spPr>
      </p:pic>
      <p:sp>
        <p:nvSpPr>
          <p:cNvPr id="23" name="날짜 개체 틀 22">
            <a:extLst>
              <a:ext uri="{FF2B5EF4-FFF2-40B4-BE49-F238E27FC236}">
                <a16:creationId xmlns:a16="http://schemas.microsoft.com/office/drawing/2014/main" id="{2ED9B343-A327-4E17-9D5C-1F482BCB99C3}"/>
              </a:ext>
            </a:extLst>
          </p:cNvPr>
          <p:cNvSpPr>
            <a:spLocks noGrp="1"/>
          </p:cNvSpPr>
          <p:nvPr>
            <p:ph type="dt" sz="half" idx="10"/>
          </p:nvPr>
        </p:nvSpPr>
        <p:spPr/>
        <p:txBody>
          <a:bodyPr/>
          <a:lstStyle/>
          <a:p>
            <a:fld id="{552DC5DE-C1DF-4765-B9A1-BF7363D16460}" type="datetime1">
              <a:rPr lang="ko-KR" altLang="en-US" smtClean="0"/>
              <a:t>2019-07-08</a:t>
            </a:fld>
            <a:endParaRPr lang="ko-KR" altLang="en-US"/>
          </a:p>
        </p:txBody>
      </p:sp>
      <p:sp>
        <p:nvSpPr>
          <p:cNvPr id="24" name="바닥글 개체 틀 23">
            <a:extLst>
              <a:ext uri="{FF2B5EF4-FFF2-40B4-BE49-F238E27FC236}">
                <a16:creationId xmlns:a16="http://schemas.microsoft.com/office/drawing/2014/main" id="{C56E0256-42EA-47E7-84BA-6DED0A21A8F0}"/>
              </a:ext>
            </a:extLst>
          </p:cNvPr>
          <p:cNvSpPr>
            <a:spLocks noGrp="1"/>
          </p:cNvSpPr>
          <p:nvPr>
            <p:ph type="ftr" sz="quarter" idx="11"/>
          </p:nvPr>
        </p:nvSpPr>
        <p:spPr/>
        <p:txBody>
          <a:bodyPr/>
          <a:lstStyle/>
          <a:p>
            <a:r>
              <a:rPr lang="en-US" altLang="ko-KR"/>
              <a:t>MMI Lab</a:t>
            </a:r>
            <a:endParaRPr lang="ko-KR" altLang="en-US"/>
          </a:p>
        </p:txBody>
      </p:sp>
      <p:sp>
        <p:nvSpPr>
          <p:cNvPr id="25" name="슬라이드 번호 개체 틀 24">
            <a:extLst>
              <a:ext uri="{FF2B5EF4-FFF2-40B4-BE49-F238E27FC236}">
                <a16:creationId xmlns:a16="http://schemas.microsoft.com/office/drawing/2014/main" id="{9000CC48-0ED3-459A-9500-A4DA16D98030}"/>
              </a:ext>
            </a:extLst>
          </p:cNvPr>
          <p:cNvSpPr>
            <a:spLocks noGrp="1"/>
          </p:cNvSpPr>
          <p:nvPr>
            <p:ph type="sldNum" sz="quarter" idx="12"/>
          </p:nvPr>
        </p:nvSpPr>
        <p:spPr/>
        <p:txBody>
          <a:bodyPr/>
          <a:lstStyle/>
          <a:p>
            <a:fld id="{6A6EDE03-B16B-4B88-B2FE-F741EB15D69B}" type="slidenum">
              <a:rPr lang="ko-KR" altLang="en-US" smtClean="0"/>
              <a:t>54</a:t>
            </a:fld>
            <a:endParaRPr lang="ko-KR" altLang="en-US"/>
          </a:p>
        </p:txBody>
      </p:sp>
    </p:spTree>
    <p:extLst>
      <p:ext uri="{BB962C8B-B14F-4D97-AF65-F5344CB8AC3E}">
        <p14:creationId xmlns:p14="http://schemas.microsoft.com/office/powerpoint/2010/main" val="863966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3177D1-2BB1-41EC-9FEA-1440330B7F79}"/>
              </a:ext>
            </a:extLst>
          </p:cNvPr>
          <p:cNvSpPr>
            <a:spLocks noGrp="1"/>
          </p:cNvSpPr>
          <p:nvPr>
            <p:ph type="title"/>
          </p:nvPr>
        </p:nvSpPr>
        <p:spPr/>
        <p:txBody>
          <a:bodyPr/>
          <a:lstStyle/>
          <a:p>
            <a:r>
              <a:rPr lang="en-US" altLang="ko-KR" dirty="0"/>
              <a:t>Result(2) – HSI To RGB</a:t>
            </a:r>
            <a:endParaRPr lang="ko-KR" altLang="en-US" dirty="0"/>
          </a:p>
        </p:txBody>
      </p:sp>
      <p:pic>
        <p:nvPicPr>
          <p:cNvPr id="5" name="내용 개체 틀 4" descr="사람, 실내, 넥타이, 젊은이(가) 표시된 사진&#10;&#10;자동 생성된 설명">
            <a:extLst>
              <a:ext uri="{FF2B5EF4-FFF2-40B4-BE49-F238E27FC236}">
                <a16:creationId xmlns:a16="http://schemas.microsoft.com/office/drawing/2014/main" id="{1130FF98-28C8-4BF2-89D7-5B00A1FFE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70000"/>
            <a:ext cx="2587624" cy="3881437"/>
          </a:xfrm>
        </p:spPr>
      </p:pic>
      <p:pic>
        <p:nvPicPr>
          <p:cNvPr id="11" name="그림 10" descr="사람, 넥타이, 실내, 벽이(가) 표시된 사진&#10;&#10;자동 생성된 설명">
            <a:extLst>
              <a:ext uri="{FF2B5EF4-FFF2-40B4-BE49-F238E27FC236}">
                <a16:creationId xmlns:a16="http://schemas.microsoft.com/office/drawing/2014/main" id="{663E78A2-5C55-4D6F-9E48-81051F4B9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982" y="1270000"/>
            <a:ext cx="2587624" cy="3881437"/>
          </a:xfrm>
          <a:prstGeom prst="rect">
            <a:avLst/>
          </a:prstGeom>
        </p:spPr>
      </p:pic>
      <p:pic>
        <p:nvPicPr>
          <p:cNvPr id="13" name="그림 12" descr="사람, 실내, 넥타이, 젊은이(가) 표시된 사진&#10;&#10;자동 생성된 설명">
            <a:extLst>
              <a:ext uri="{FF2B5EF4-FFF2-40B4-BE49-F238E27FC236}">
                <a16:creationId xmlns:a16="http://schemas.microsoft.com/office/drawing/2014/main" id="{25ECCDC3-022A-4C52-9790-4EB4AB2C5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630" y="1270000"/>
            <a:ext cx="2587624" cy="3881437"/>
          </a:xfrm>
          <a:prstGeom prst="rect">
            <a:avLst/>
          </a:prstGeom>
        </p:spPr>
      </p:pic>
      <p:sp>
        <p:nvSpPr>
          <p:cNvPr id="14" name="TextBox 13">
            <a:extLst>
              <a:ext uri="{FF2B5EF4-FFF2-40B4-BE49-F238E27FC236}">
                <a16:creationId xmlns:a16="http://schemas.microsoft.com/office/drawing/2014/main" id="{BB7278FE-EC1D-46C1-9E3B-F100D2DF8EF7}"/>
              </a:ext>
            </a:extLst>
          </p:cNvPr>
          <p:cNvSpPr txBox="1"/>
          <p:nvPr/>
        </p:nvSpPr>
        <p:spPr>
          <a:xfrm>
            <a:off x="677334" y="5218668"/>
            <a:ext cx="2587624" cy="369332"/>
          </a:xfrm>
          <a:prstGeom prst="rect">
            <a:avLst/>
          </a:prstGeom>
          <a:noFill/>
        </p:spPr>
        <p:txBody>
          <a:bodyPr wrap="square" rtlCol="0">
            <a:spAutoFit/>
          </a:bodyPr>
          <a:lstStyle/>
          <a:p>
            <a:pPr algn="ctr"/>
            <a:r>
              <a:rPr lang="en-US" altLang="ko-KR" dirty="0"/>
              <a:t>(a)</a:t>
            </a:r>
            <a:endParaRPr lang="ko-KR" altLang="en-US" dirty="0"/>
          </a:p>
        </p:txBody>
      </p:sp>
      <p:sp>
        <p:nvSpPr>
          <p:cNvPr id="15" name="TextBox 14">
            <a:extLst>
              <a:ext uri="{FF2B5EF4-FFF2-40B4-BE49-F238E27FC236}">
                <a16:creationId xmlns:a16="http://schemas.microsoft.com/office/drawing/2014/main" id="{59BCF9E8-6391-461A-9166-FFA59943AA4D}"/>
              </a:ext>
            </a:extLst>
          </p:cNvPr>
          <p:cNvSpPr txBox="1"/>
          <p:nvPr/>
        </p:nvSpPr>
        <p:spPr>
          <a:xfrm>
            <a:off x="3626982" y="5218668"/>
            <a:ext cx="2587624" cy="369332"/>
          </a:xfrm>
          <a:prstGeom prst="rect">
            <a:avLst/>
          </a:prstGeom>
          <a:noFill/>
        </p:spPr>
        <p:txBody>
          <a:bodyPr wrap="square" rtlCol="0">
            <a:spAutoFit/>
          </a:bodyPr>
          <a:lstStyle/>
          <a:p>
            <a:pPr algn="ctr"/>
            <a:r>
              <a:rPr lang="en-US" altLang="ko-KR" dirty="0"/>
              <a:t>(b)</a:t>
            </a:r>
            <a:endParaRPr lang="ko-KR" altLang="en-US" dirty="0"/>
          </a:p>
        </p:txBody>
      </p:sp>
      <p:sp>
        <p:nvSpPr>
          <p:cNvPr id="16" name="TextBox 15">
            <a:extLst>
              <a:ext uri="{FF2B5EF4-FFF2-40B4-BE49-F238E27FC236}">
                <a16:creationId xmlns:a16="http://schemas.microsoft.com/office/drawing/2014/main" id="{B83F540E-6915-44CC-B97A-3727F74E71F7}"/>
              </a:ext>
            </a:extLst>
          </p:cNvPr>
          <p:cNvSpPr txBox="1"/>
          <p:nvPr/>
        </p:nvSpPr>
        <p:spPr>
          <a:xfrm>
            <a:off x="6576630" y="5218668"/>
            <a:ext cx="2587624" cy="369332"/>
          </a:xfrm>
          <a:prstGeom prst="rect">
            <a:avLst/>
          </a:prstGeom>
          <a:noFill/>
        </p:spPr>
        <p:txBody>
          <a:bodyPr wrap="square" rtlCol="0">
            <a:spAutoFit/>
          </a:bodyPr>
          <a:lstStyle/>
          <a:p>
            <a:pPr algn="ctr"/>
            <a:r>
              <a:rPr lang="en-US" altLang="ko-KR" dirty="0"/>
              <a:t>(c)</a:t>
            </a:r>
            <a:endParaRPr lang="ko-KR" altLang="en-US" dirty="0"/>
          </a:p>
        </p:txBody>
      </p:sp>
      <p:sp>
        <p:nvSpPr>
          <p:cNvPr id="17" name="Content Placeholder 17">
            <a:extLst>
              <a:ext uri="{FF2B5EF4-FFF2-40B4-BE49-F238E27FC236}">
                <a16:creationId xmlns:a16="http://schemas.microsoft.com/office/drawing/2014/main" id="{BDB7B16B-AF69-403E-9453-972DFFB1A250}"/>
              </a:ext>
            </a:extLst>
          </p:cNvPr>
          <p:cNvSpPr txBox="1">
            <a:spLocks/>
          </p:cNvSpPr>
          <p:nvPr/>
        </p:nvSpPr>
        <p:spPr>
          <a:xfrm>
            <a:off x="496321" y="5588000"/>
            <a:ext cx="8430723"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(a) Original Image</a:t>
            </a:r>
          </a:p>
          <a:p>
            <a:pPr marL="0" indent="0">
              <a:buFont typeface="Wingdings 3" charset="2"/>
              <a:buNone/>
            </a:pPr>
            <a:r>
              <a:rPr lang="en-US" dirty="0"/>
              <a:t>(b) S</a:t>
            </a:r>
            <a:r>
              <a:rPr lang="en-US" baseline="-25000" dirty="0"/>
              <a:t>b</a:t>
            </a:r>
            <a:r>
              <a:rPr lang="en-US" dirty="0"/>
              <a:t> = 0.5* S</a:t>
            </a:r>
            <a:r>
              <a:rPr lang="en-US" baseline="-25000" dirty="0"/>
              <a:t>a</a:t>
            </a:r>
            <a:endParaRPr lang="en-US" dirty="0"/>
          </a:p>
          <a:p>
            <a:pPr marL="0" indent="0">
              <a:buNone/>
            </a:pPr>
            <a:r>
              <a:rPr lang="en-US" dirty="0"/>
              <a:t>(c) </a:t>
            </a:r>
            <a:r>
              <a:rPr lang="en-US" altLang="ko-KR" dirty="0"/>
              <a:t>S</a:t>
            </a:r>
            <a:r>
              <a:rPr lang="en-US" altLang="ko-KR" baseline="-25000" dirty="0"/>
              <a:t>c</a:t>
            </a:r>
            <a:r>
              <a:rPr lang="en-US" altLang="ko-KR" dirty="0"/>
              <a:t> = </a:t>
            </a:r>
            <a:r>
              <a:rPr lang="en-US" dirty="0"/>
              <a:t>2*S</a:t>
            </a:r>
            <a:r>
              <a:rPr lang="en-US" baseline="-25000" dirty="0"/>
              <a:t>a</a:t>
            </a:r>
            <a:endParaRPr lang="en-US" dirty="0"/>
          </a:p>
        </p:txBody>
      </p:sp>
      <p:sp>
        <p:nvSpPr>
          <p:cNvPr id="18" name="날짜 개체 틀 17">
            <a:extLst>
              <a:ext uri="{FF2B5EF4-FFF2-40B4-BE49-F238E27FC236}">
                <a16:creationId xmlns:a16="http://schemas.microsoft.com/office/drawing/2014/main" id="{DC5F5643-3339-4019-B557-D18A09D27848}"/>
              </a:ext>
            </a:extLst>
          </p:cNvPr>
          <p:cNvSpPr>
            <a:spLocks noGrp="1"/>
          </p:cNvSpPr>
          <p:nvPr>
            <p:ph type="dt" sz="half" idx="10"/>
          </p:nvPr>
        </p:nvSpPr>
        <p:spPr/>
        <p:txBody>
          <a:bodyPr/>
          <a:lstStyle/>
          <a:p>
            <a:fld id="{6ACA0CD4-A8CF-48E5-A923-D845F5BE014B}" type="datetime1">
              <a:rPr lang="ko-KR" altLang="en-US" smtClean="0"/>
              <a:t>2019-07-08</a:t>
            </a:fld>
            <a:endParaRPr lang="ko-KR" altLang="en-US"/>
          </a:p>
        </p:txBody>
      </p:sp>
      <p:sp>
        <p:nvSpPr>
          <p:cNvPr id="19" name="바닥글 개체 틀 18">
            <a:extLst>
              <a:ext uri="{FF2B5EF4-FFF2-40B4-BE49-F238E27FC236}">
                <a16:creationId xmlns:a16="http://schemas.microsoft.com/office/drawing/2014/main" id="{23F16857-B234-4DE8-AF19-719FFFB53776}"/>
              </a:ext>
            </a:extLst>
          </p:cNvPr>
          <p:cNvSpPr>
            <a:spLocks noGrp="1"/>
          </p:cNvSpPr>
          <p:nvPr>
            <p:ph type="ftr" sz="quarter" idx="11"/>
          </p:nvPr>
        </p:nvSpPr>
        <p:spPr/>
        <p:txBody>
          <a:bodyPr/>
          <a:lstStyle/>
          <a:p>
            <a:r>
              <a:rPr lang="en-US" altLang="ko-KR"/>
              <a:t>MMI Lab</a:t>
            </a:r>
            <a:endParaRPr lang="ko-KR" altLang="en-US"/>
          </a:p>
        </p:txBody>
      </p:sp>
      <p:sp>
        <p:nvSpPr>
          <p:cNvPr id="20" name="슬라이드 번호 개체 틀 19">
            <a:extLst>
              <a:ext uri="{FF2B5EF4-FFF2-40B4-BE49-F238E27FC236}">
                <a16:creationId xmlns:a16="http://schemas.microsoft.com/office/drawing/2014/main" id="{C4B5DB7D-4221-4886-ACAC-114E03456ABA}"/>
              </a:ext>
            </a:extLst>
          </p:cNvPr>
          <p:cNvSpPr>
            <a:spLocks noGrp="1"/>
          </p:cNvSpPr>
          <p:nvPr>
            <p:ph type="sldNum" sz="quarter" idx="12"/>
          </p:nvPr>
        </p:nvSpPr>
        <p:spPr/>
        <p:txBody>
          <a:bodyPr/>
          <a:lstStyle/>
          <a:p>
            <a:fld id="{6A6EDE03-B16B-4B88-B2FE-F741EB15D69B}" type="slidenum">
              <a:rPr lang="ko-KR" altLang="en-US" smtClean="0"/>
              <a:t>55</a:t>
            </a:fld>
            <a:endParaRPr lang="ko-KR" altLang="en-US"/>
          </a:p>
        </p:txBody>
      </p:sp>
    </p:spTree>
    <p:extLst>
      <p:ext uri="{BB962C8B-B14F-4D97-AF65-F5344CB8AC3E}">
        <p14:creationId xmlns:p14="http://schemas.microsoft.com/office/powerpoint/2010/main" val="2180016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3177D1-2BB1-41EC-9FEA-1440330B7F79}"/>
              </a:ext>
            </a:extLst>
          </p:cNvPr>
          <p:cNvSpPr>
            <a:spLocks noGrp="1"/>
          </p:cNvSpPr>
          <p:nvPr>
            <p:ph type="title"/>
          </p:nvPr>
        </p:nvSpPr>
        <p:spPr/>
        <p:txBody>
          <a:bodyPr/>
          <a:lstStyle/>
          <a:p>
            <a:r>
              <a:rPr lang="en-US" altLang="ko-KR" dirty="0"/>
              <a:t>Result(2) – HSI To RGB</a:t>
            </a:r>
            <a:endParaRPr lang="ko-KR" altLang="en-US" dirty="0"/>
          </a:p>
        </p:txBody>
      </p:sp>
      <p:pic>
        <p:nvPicPr>
          <p:cNvPr id="5" name="내용 개체 틀 4" descr="사람, 실내, 넥타이, 젊은이(가) 표시된 사진&#10;&#10;자동 생성된 설명">
            <a:extLst>
              <a:ext uri="{FF2B5EF4-FFF2-40B4-BE49-F238E27FC236}">
                <a16:creationId xmlns:a16="http://schemas.microsoft.com/office/drawing/2014/main" id="{1130FF98-28C8-4BF2-89D7-5B00A1FFE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70000"/>
            <a:ext cx="2587624" cy="3881437"/>
          </a:xfrm>
        </p:spPr>
      </p:pic>
      <p:pic>
        <p:nvPicPr>
          <p:cNvPr id="11" name="그림 10" descr="사람, 넥타이, 실내, 벽이(가) 표시된 사진&#10;&#10;자동 생성된 설명">
            <a:extLst>
              <a:ext uri="{FF2B5EF4-FFF2-40B4-BE49-F238E27FC236}">
                <a16:creationId xmlns:a16="http://schemas.microsoft.com/office/drawing/2014/main" id="{663E78A2-5C55-4D6F-9E48-81051F4B9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982" y="1270000"/>
            <a:ext cx="2587624" cy="3881437"/>
          </a:xfrm>
          <a:prstGeom prst="rect">
            <a:avLst/>
          </a:prstGeom>
        </p:spPr>
      </p:pic>
      <p:pic>
        <p:nvPicPr>
          <p:cNvPr id="13" name="그림 12" descr="사람, 실내, 넥타이, 젊은이(가) 표시된 사진&#10;&#10;자동 생성된 설명">
            <a:extLst>
              <a:ext uri="{FF2B5EF4-FFF2-40B4-BE49-F238E27FC236}">
                <a16:creationId xmlns:a16="http://schemas.microsoft.com/office/drawing/2014/main" id="{25ECCDC3-022A-4C52-9790-4EB4AB2C5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630" y="1270000"/>
            <a:ext cx="2587624" cy="3881437"/>
          </a:xfrm>
          <a:prstGeom prst="rect">
            <a:avLst/>
          </a:prstGeom>
        </p:spPr>
      </p:pic>
      <p:sp>
        <p:nvSpPr>
          <p:cNvPr id="14" name="TextBox 13">
            <a:extLst>
              <a:ext uri="{FF2B5EF4-FFF2-40B4-BE49-F238E27FC236}">
                <a16:creationId xmlns:a16="http://schemas.microsoft.com/office/drawing/2014/main" id="{BB7278FE-EC1D-46C1-9E3B-F100D2DF8EF7}"/>
              </a:ext>
            </a:extLst>
          </p:cNvPr>
          <p:cNvSpPr txBox="1"/>
          <p:nvPr/>
        </p:nvSpPr>
        <p:spPr>
          <a:xfrm>
            <a:off x="677334" y="5218668"/>
            <a:ext cx="2587624" cy="369332"/>
          </a:xfrm>
          <a:prstGeom prst="rect">
            <a:avLst/>
          </a:prstGeom>
          <a:noFill/>
        </p:spPr>
        <p:txBody>
          <a:bodyPr wrap="square" rtlCol="0">
            <a:spAutoFit/>
          </a:bodyPr>
          <a:lstStyle/>
          <a:p>
            <a:pPr algn="ctr"/>
            <a:r>
              <a:rPr lang="en-US" altLang="ko-KR" dirty="0"/>
              <a:t>(a)</a:t>
            </a:r>
            <a:endParaRPr lang="ko-KR" altLang="en-US" dirty="0"/>
          </a:p>
        </p:txBody>
      </p:sp>
      <p:sp>
        <p:nvSpPr>
          <p:cNvPr id="15" name="TextBox 14">
            <a:extLst>
              <a:ext uri="{FF2B5EF4-FFF2-40B4-BE49-F238E27FC236}">
                <a16:creationId xmlns:a16="http://schemas.microsoft.com/office/drawing/2014/main" id="{59BCF9E8-6391-461A-9166-FFA59943AA4D}"/>
              </a:ext>
            </a:extLst>
          </p:cNvPr>
          <p:cNvSpPr txBox="1"/>
          <p:nvPr/>
        </p:nvSpPr>
        <p:spPr>
          <a:xfrm>
            <a:off x="3626982" y="5218668"/>
            <a:ext cx="2587624" cy="369332"/>
          </a:xfrm>
          <a:prstGeom prst="rect">
            <a:avLst/>
          </a:prstGeom>
          <a:noFill/>
        </p:spPr>
        <p:txBody>
          <a:bodyPr wrap="square" rtlCol="0">
            <a:spAutoFit/>
          </a:bodyPr>
          <a:lstStyle/>
          <a:p>
            <a:pPr algn="ctr"/>
            <a:r>
              <a:rPr lang="en-US" altLang="ko-KR" dirty="0"/>
              <a:t>(b)</a:t>
            </a:r>
            <a:endParaRPr lang="ko-KR" altLang="en-US" dirty="0"/>
          </a:p>
        </p:txBody>
      </p:sp>
      <p:sp>
        <p:nvSpPr>
          <p:cNvPr id="16" name="TextBox 15">
            <a:extLst>
              <a:ext uri="{FF2B5EF4-FFF2-40B4-BE49-F238E27FC236}">
                <a16:creationId xmlns:a16="http://schemas.microsoft.com/office/drawing/2014/main" id="{B83F540E-6915-44CC-B97A-3727F74E71F7}"/>
              </a:ext>
            </a:extLst>
          </p:cNvPr>
          <p:cNvSpPr txBox="1"/>
          <p:nvPr/>
        </p:nvSpPr>
        <p:spPr>
          <a:xfrm>
            <a:off x="6576630" y="5218668"/>
            <a:ext cx="2587624" cy="369332"/>
          </a:xfrm>
          <a:prstGeom prst="rect">
            <a:avLst/>
          </a:prstGeom>
          <a:noFill/>
        </p:spPr>
        <p:txBody>
          <a:bodyPr wrap="square" rtlCol="0">
            <a:spAutoFit/>
          </a:bodyPr>
          <a:lstStyle/>
          <a:p>
            <a:pPr algn="ctr"/>
            <a:r>
              <a:rPr lang="en-US" altLang="ko-KR" dirty="0"/>
              <a:t>(c)</a:t>
            </a:r>
            <a:endParaRPr lang="ko-KR" altLang="en-US" dirty="0"/>
          </a:p>
        </p:txBody>
      </p:sp>
      <p:sp>
        <p:nvSpPr>
          <p:cNvPr id="17" name="Content Placeholder 17">
            <a:extLst>
              <a:ext uri="{FF2B5EF4-FFF2-40B4-BE49-F238E27FC236}">
                <a16:creationId xmlns:a16="http://schemas.microsoft.com/office/drawing/2014/main" id="{BDB7B16B-AF69-403E-9453-972DFFB1A250}"/>
              </a:ext>
            </a:extLst>
          </p:cNvPr>
          <p:cNvSpPr txBox="1">
            <a:spLocks/>
          </p:cNvSpPr>
          <p:nvPr/>
        </p:nvSpPr>
        <p:spPr>
          <a:xfrm>
            <a:off x="496321" y="5588000"/>
            <a:ext cx="8430723"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(a) Original Image</a:t>
            </a:r>
          </a:p>
          <a:p>
            <a:pPr marL="0" indent="0">
              <a:buFont typeface="Wingdings 3" charset="2"/>
              <a:buNone/>
            </a:pPr>
            <a:r>
              <a:rPr lang="en-US" dirty="0"/>
              <a:t>(b) </a:t>
            </a:r>
            <a:r>
              <a:rPr lang="en-US" dirty="0" err="1"/>
              <a:t>I</a:t>
            </a:r>
            <a:r>
              <a:rPr lang="en-US" baseline="-25000" dirty="0" err="1"/>
              <a:t>b</a:t>
            </a:r>
            <a:r>
              <a:rPr lang="en-US" dirty="0"/>
              <a:t> = 0.5*</a:t>
            </a:r>
            <a:r>
              <a:rPr lang="en-US" dirty="0" err="1"/>
              <a:t>I</a:t>
            </a:r>
            <a:r>
              <a:rPr lang="en-US" baseline="-25000" dirty="0" err="1"/>
              <a:t>a</a:t>
            </a:r>
            <a:endParaRPr lang="en-US" dirty="0"/>
          </a:p>
          <a:p>
            <a:pPr marL="0" indent="0">
              <a:buNone/>
            </a:pPr>
            <a:r>
              <a:rPr lang="en-US" dirty="0"/>
              <a:t>(c) </a:t>
            </a:r>
            <a:r>
              <a:rPr lang="en-US" altLang="ko-KR" dirty="0" err="1"/>
              <a:t>I</a:t>
            </a:r>
            <a:r>
              <a:rPr lang="en-US" altLang="ko-KR" baseline="-25000" dirty="0" err="1"/>
              <a:t>c</a:t>
            </a:r>
            <a:r>
              <a:rPr lang="en-US" altLang="ko-KR" dirty="0"/>
              <a:t> = </a:t>
            </a:r>
            <a:r>
              <a:rPr lang="en-US" dirty="0"/>
              <a:t>2*</a:t>
            </a:r>
            <a:r>
              <a:rPr lang="en-US" altLang="ko-KR" dirty="0"/>
              <a:t> I</a:t>
            </a:r>
            <a:r>
              <a:rPr lang="en-US" dirty="0"/>
              <a:t>(a), </a:t>
            </a:r>
            <a:r>
              <a:rPr lang="en-US" altLang="ko-KR" dirty="0"/>
              <a:t>S</a:t>
            </a:r>
            <a:r>
              <a:rPr lang="en-US" altLang="ko-KR" baseline="-25000" dirty="0"/>
              <a:t>c</a:t>
            </a:r>
            <a:r>
              <a:rPr lang="en-US" altLang="ko-KR" dirty="0"/>
              <a:t> = 2*S</a:t>
            </a:r>
            <a:r>
              <a:rPr lang="en-US" altLang="ko-KR" baseline="-25000" dirty="0"/>
              <a:t>a</a:t>
            </a:r>
            <a:r>
              <a:rPr lang="en-US" dirty="0"/>
              <a:t> </a:t>
            </a:r>
          </a:p>
        </p:txBody>
      </p:sp>
      <p:pic>
        <p:nvPicPr>
          <p:cNvPr id="4" name="그림 3" descr="사람, 실내, 넥타이, 벽이(가) 표시된 사진&#10;&#10;자동 생성된 설명">
            <a:extLst>
              <a:ext uri="{FF2B5EF4-FFF2-40B4-BE49-F238E27FC236}">
                <a16:creationId xmlns:a16="http://schemas.microsoft.com/office/drawing/2014/main" id="{A915F827-C667-41CC-B0EA-406ED4B53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6983" y="1270000"/>
            <a:ext cx="2587182" cy="3880773"/>
          </a:xfrm>
          <a:prstGeom prst="rect">
            <a:avLst/>
          </a:prstGeom>
        </p:spPr>
      </p:pic>
      <p:pic>
        <p:nvPicPr>
          <p:cNvPr id="7" name="그림 6" descr="사람, 실내, 넥타이, 벽이(가) 표시된 사진&#10;&#10;자동 생성된 설명">
            <a:extLst>
              <a:ext uri="{FF2B5EF4-FFF2-40B4-BE49-F238E27FC236}">
                <a16:creationId xmlns:a16="http://schemas.microsoft.com/office/drawing/2014/main" id="{EE90C35D-FC1D-46A1-9D0E-1809081BB4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6631" y="1270000"/>
            <a:ext cx="2587182" cy="3880773"/>
          </a:xfrm>
          <a:prstGeom prst="rect">
            <a:avLst/>
          </a:prstGeom>
        </p:spPr>
      </p:pic>
      <p:sp>
        <p:nvSpPr>
          <p:cNvPr id="8" name="날짜 개체 틀 7">
            <a:extLst>
              <a:ext uri="{FF2B5EF4-FFF2-40B4-BE49-F238E27FC236}">
                <a16:creationId xmlns:a16="http://schemas.microsoft.com/office/drawing/2014/main" id="{729A651D-7E5F-4C3F-987F-B154E39FEC98}"/>
              </a:ext>
            </a:extLst>
          </p:cNvPr>
          <p:cNvSpPr>
            <a:spLocks noGrp="1"/>
          </p:cNvSpPr>
          <p:nvPr>
            <p:ph type="dt" sz="half" idx="10"/>
          </p:nvPr>
        </p:nvSpPr>
        <p:spPr/>
        <p:txBody>
          <a:bodyPr/>
          <a:lstStyle/>
          <a:p>
            <a:fld id="{A99964F9-B628-44A2-A7B2-49A69A894E00}" type="datetime1">
              <a:rPr lang="ko-KR" altLang="en-US" smtClean="0"/>
              <a:t>2019-07-08</a:t>
            </a:fld>
            <a:endParaRPr lang="ko-KR" altLang="en-US"/>
          </a:p>
        </p:txBody>
      </p:sp>
      <p:sp>
        <p:nvSpPr>
          <p:cNvPr id="9" name="바닥글 개체 틀 8">
            <a:extLst>
              <a:ext uri="{FF2B5EF4-FFF2-40B4-BE49-F238E27FC236}">
                <a16:creationId xmlns:a16="http://schemas.microsoft.com/office/drawing/2014/main" id="{BC8BC3BF-2463-4E8B-A9EF-6C8CB71F53FC}"/>
              </a:ext>
            </a:extLst>
          </p:cNvPr>
          <p:cNvSpPr>
            <a:spLocks noGrp="1"/>
          </p:cNvSpPr>
          <p:nvPr>
            <p:ph type="ftr" sz="quarter" idx="11"/>
          </p:nvPr>
        </p:nvSpPr>
        <p:spPr/>
        <p:txBody>
          <a:bodyPr/>
          <a:lstStyle/>
          <a:p>
            <a:r>
              <a:rPr lang="en-US" altLang="ko-KR"/>
              <a:t>MMI Lab</a:t>
            </a:r>
            <a:endParaRPr lang="ko-KR" altLang="en-US"/>
          </a:p>
        </p:txBody>
      </p:sp>
      <p:sp>
        <p:nvSpPr>
          <p:cNvPr id="10" name="슬라이드 번호 개체 틀 9">
            <a:extLst>
              <a:ext uri="{FF2B5EF4-FFF2-40B4-BE49-F238E27FC236}">
                <a16:creationId xmlns:a16="http://schemas.microsoft.com/office/drawing/2014/main" id="{B5EA9FCF-C20A-49C1-867C-665D2FFE162B}"/>
              </a:ext>
            </a:extLst>
          </p:cNvPr>
          <p:cNvSpPr>
            <a:spLocks noGrp="1"/>
          </p:cNvSpPr>
          <p:nvPr>
            <p:ph type="sldNum" sz="quarter" idx="12"/>
          </p:nvPr>
        </p:nvSpPr>
        <p:spPr/>
        <p:txBody>
          <a:bodyPr/>
          <a:lstStyle/>
          <a:p>
            <a:fld id="{6A6EDE03-B16B-4B88-B2FE-F741EB15D69B}" type="slidenum">
              <a:rPr lang="ko-KR" altLang="en-US" smtClean="0"/>
              <a:t>56</a:t>
            </a:fld>
            <a:endParaRPr lang="ko-KR" altLang="en-US"/>
          </a:p>
        </p:txBody>
      </p:sp>
    </p:spTree>
    <p:extLst>
      <p:ext uri="{BB962C8B-B14F-4D97-AF65-F5344CB8AC3E}">
        <p14:creationId xmlns:p14="http://schemas.microsoft.com/office/powerpoint/2010/main" val="472742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3177D1-2BB1-41EC-9FEA-1440330B7F79}"/>
              </a:ext>
            </a:extLst>
          </p:cNvPr>
          <p:cNvSpPr>
            <a:spLocks noGrp="1"/>
          </p:cNvSpPr>
          <p:nvPr>
            <p:ph type="title"/>
          </p:nvPr>
        </p:nvSpPr>
        <p:spPr/>
        <p:txBody>
          <a:bodyPr/>
          <a:lstStyle/>
          <a:p>
            <a:r>
              <a:rPr lang="en-US" altLang="ko-KR" dirty="0"/>
              <a:t>Result(2) – HSI To RGB</a:t>
            </a:r>
            <a:endParaRPr lang="ko-KR" altLang="en-US" dirty="0"/>
          </a:p>
        </p:txBody>
      </p:sp>
      <p:sp>
        <p:nvSpPr>
          <p:cNvPr id="14" name="TextBox 13">
            <a:extLst>
              <a:ext uri="{FF2B5EF4-FFF2-40B4-BE49-F238E27FC236}">
                <a16:creationId xmlns:a16="http://schemas.microsoft.com/office/drawing/2014/main" id="{BB7278FE-EC1D-46C1-9E3B-F100D2DF8EF7}"/>
              </a:ext>
            </a:extLst>
          </p:cNvPr>
          <p:cNvSpPr txBox="1"/>
          <p:nvPr/>
        </p:nvSpPr>
        <p:spPr>
          <a:xfrm>
            <a:off x="677334" y="5218668"/>
            <a:ext cx="2587624" cy="369332"/>
          </a:xfrm>
          <a:prstGeom prst="rect">
            <a:avLst/>
          </a:prstGeom>
          <a:noFill/>
        </p:spPr>
        <p:txBody>
          <a:bodyPr wrap="square" rtlCol="0">
            <a:spAutoFit/>
          </a:bodyPr>
          <a:lstStyle/>
          <a:p>
            <a:pPr algn="ctr"/>
            <a:r>
              <a:rPr lang="en-US" altLang="ko-KR" dirty="0"/>
              <a:t>(a)</a:t>
            </a:r>
            <a:endParaRPr lang="ko-KR" altLang="en-US" dirty="0"/>
          </a:p>
        </p:txBody>
      </p:sp>
      <p:sp>
        <p:nvSpPr>
          <p:cNvPr id="15" name="TextBox 14">
            <a:extLst>
              <a:ext uri="{FF2B5EF4-FFF2-40B4-BE49-F238E27FC236}">
                <a16:creationId xmlns:a16="http://schemas.microsoft.com/office/drawing/2014/main" id="{59BCF9E8-6391-461A-9166-FFA59943AA4D}"/>
              </a:ext>
            </a:extLst>
          </p:cNvPr>
          <p:cNvSpPr txBox="1"/>
          <p:nvPr/>
        </p:nvSpPr>
        <p:spPr>
          <a:xfrm>
            <a:off x="3626982" y="5218668"/>
            <a:ext cx="2587624" cy="369332"/>
          </a:xfrm>
          <a:prstGeom prst="rect">
            <a:avLst/>
          </a:prstGeom>
          <a:noFill/>
        </p:spPr>
        <p:txBody>
          <a:bodyPr wrap="square" rtlCol="0">
            <a:spAutoFit/>
          </a:bodyPr>
          <a:lstStyle/>
          <a:p>
            <a:pPr algn="ctr"/>
            <a:r>
              <a:rPr lang="en-US" altLang="ko-KR" dirty="0"/>
              <a:t>(b)</a:t>
            </a:r>
            <a:endParaRPr lang="ko-KR" altLang="en-US" dirty="0"/>
          </a:p>
        </p:txBody>
      </p:sp>
      <p:sp>
        <p:nvSpPr>
          <p:cNvPr id="16" name="TextBox 15">
            <a:extLst>
              <a:ext uri="{FF2B5EF4-FFF2-40B4-BE49-F238E27FC236}">
                <a16:creationId xmlns:a16="http://schemas.microsoft.com/office/drawing/2014/main" id="{B83F540E-6915-44CC-B97A-3727F74E71F7}"/>
              </a:ext>
            </a:extLst>
          </p:cNvPr>
          <p:cNvSpPr txBox="1"/>
          <p:nvPr/>
        </p:nvSpPr>
        <p:spPr>
          <a:xfrm>
            <a:off x="6576630" y="5218668"/>
            <a:ext cx="2587624" cy="369332"/>
          </a:xfrm>
          <a:prstGeom prst="rect">
            <a:avLst/>
          </a:prstGeom>
          <a:noFill/>
        </p:spPr>
        <p:txBody>
          <a:bodyPr wrap="square" rtlCol="0">
            <a:spAutoFit/>
          </a:bodyPr>
          <a:lstStyle/>
          <a:p>
            <a:pPr algn="ctr"/>
            <a:r>
              <a:rPr lang="en-US" altLang="ko-KR" dirty="0"/>
              <a:t>(c)</a:t>
            </a:r>
            <a:endParaRPr lang="ko-KR" altLang="en-US" dirty="0"/>
          </a:p>
        </p:txBody>
      </p:sp>
      <p:sp>
        <p:nvSpPr>
          <p:cNvPr id="17" name="Content Placeholder 17">
            <a:extLst>
              <a:ext uri="{FF2B5EF4-FFF2-40B4-BE49-F238E27FC236}">
                <a16:creationId xmlns:a16="http://schemas.microsoft.com/office/drawing/2014/main" id="{BDB7B16B-AF69-403E-9453-972DFFB1A250}"/>
              </a:ext>
            </a:extLst>
          </p:cNvPr>
          <p:cNvSpPr txBox="1">
            <a:spLocks/>
          </p:cNvSpPr>
          <p:nvPr/>
        </p:nvSpPr>
        <p:spPr>
          <a:xfrm>
            <a:off x="496321" y="5588000"/>
            <a:ext cx="8430723"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(a) Hue = 0</a:t>
            </a:r>
          </a:p>
          <a:p>
            <a:pPr marL="0" indent="0">
              <a:buNone/>
            </a:pPr>
            <a:r>
              <a:rPr lang="en-US" dirty="0"/>
              <a:t>(b) </a:t>
            </a:r>
            <a:r>
              <a:rPr lang="en-US" altLang="ko-KR" dirty="0"/>
              <a:t>Hue = 120°</a:t>
            </a:r>
          </a:p>
          <a:p>
            <a:pPr marL="0" indent="0">
              <a:buNone/>
            </a:pPr>
            <a:r>
              <a:rPr lang="en-US" dirty="0"/>
              <a:t>(c) </a:t>
            </a:r>
            <a:r>
              <a:rPr lang="en-US" altLang="ko-KR" dirty="0"/>
              <a:t>Hue = 240°</a:t>
            </a:r>
            <a:endParaRPr lang="en-US" dirty="0"/>
          </a:p>
        </p:txBody>
      </p:sp>
      <p:pic>
        <p:nvPicPr>
          <p:cNvPr id="6" name="그림 5" descr="사람, 실내, 넥타이, 벽이(가) 표시된 사진&#10;&#10;자동 생성된 설명">
            <a:extLst>
              <a:ext uri="{FF2B5EF4-FFF2-40B4-BE49-F238E27FC236}">
                <a16:creationId xmlns:a16="http://schemas.microsoft.com/office/drawing/2014/main" id="{04F7DD35-D31B-41DF-99D7-7ED8C7C26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51" y="1222138"/>
            <a:ext cx="2587624" cy="3881436"/>
          </a:xfrm>
          <a:prstGeom prst="rect">
            <a:avLst/>
          </a:prstGeom>
        </p:spPr>
      </p:pic>
      <p:pic>
        <p:nvPicPr>
          <p:cNvPr id="9" name="그림 8" descr="녹색, 사람, 실내, 넥타이이(가) 표시된 사진&#10;&#10;자동 생성된 설명">
            <a:extLst>
              <a:ext uri="{FF2B5EF4-FFF2-40B4-BE49-F238E27FC236}">
                <a16:creationId xmlns:a16="http://schemas.microsoft.com/office/drawing/2014/main" id="{35331046-AB84-4745-84F9-7837C3318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23" y="1222799"/>
            <a:ext cx="2587183" cy="3880775"/>
          </a:xfrm>
          <a:prstGeom prst="rect">
            <a:avLst/>
          </a:prstGeom>
        </p:spPr>
      </p:pic>
      <p:pic>
        <p:nvPicPr>
          <p:cNvPr id="19" name="그림 18" descr="사람, 넥타이, 실내, 착용이(가) 표시된 사진&#10;&#10;자동 생성된 설명">
            <a:extLst>
              <a:ext uri="{FF2B5EF4-FFF2-40B4-BE49-F238E27FC236}">
                <a16:creationId xmlns:a16="http://schemas.microsoft.com/office/drawing/2014/main" id="{4D724DCC-963B-42C5-809C-3CCAB2167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655" y="1222138"/>
            <a:ext cx="2587182" cy="3880773"/>
          </a:xfrm>
          <a:prstGeom prst="rect">
            <a:avLst/>
          </a:prstGeom>
        </p:spPr>
      </p:pic>
      <p:sp>
        <p:nvSpPr>
          <p:cNvPr id="20" name="날짜 개체 틀 19">
            <a:extLst>
              <a:ext uri="{FF2B5EF4-FFF2-40B4-BE49-F238E27FC236}">
                <a16:creationId xmlns:a16="http://schemas.microsoft.com/office/drawing/2014/main" id="{5C5D004F-CEF3-487D-A209-08321B0B5D9D}"/>
              </a:ext>
            </a:extLst>
          </p:cNvPr>
          <p:cNvSpPr>
            <a:spLocks noGrp="1"/>
          </p:cNvSpPr>
          <p:nvPr>
            <p:ph type="dt" sz="half" idx="10"/>
          </p:nvPr>
        </p:nvSpPr>
        <p:spPr/>
        <p:txBody>
          <a:bodyPr/>
          <a:lstStyle/>
          <a:p>
            <a:fld id="{C6061BC5-0554-4BA9-B706-73AE51B72F90}" type="datetime1">
              <a:rPr lang="ko-KR" altLang="en-US" smtClean="0"/>
              <a:t>2019-07-08</a:t>
            </a:fld>
            <a:endParaRPr lang="ko-KR" altLang="en-US"/>
          </a:p>
        </p:txBody>
      </p:sp>
      <p:sp>
        <p:nvSpPr>
          <p:cNvPr id="21" name="바닥글 개체 틀 20">
            <a:extLst>
              <a:ext uri="{FF2B5EF4-FFF2-40B4-BE49-F238E27FC236}">
                <a16:creationId xmlns:a16="http://schemas.microsoft.com/office/drawing/2014/main" id="{CE4785B1-5660-46FE-9134-CBE407A54EFB}"/>
              </a:ext>
            </a:extLst>
          </p:cNvPr>
          <p:cNvSpPr>
            <a:spLocks noGrp="1"/>
          </p:cNvSpPr>
          <p:nvPr>
            <p:ph type="ftr" sz="quarter" idx="11"/>
          </p:nvPr>
        </p:nvSpPr>
        <p:spPr/>
        <p:txBody>
          <a:bodyPr/>
          <a:lstStyle/>
          <a:p>
            <a:r>
              <a:rPr lang="en-US" altLang="ko-KR"/>
              <a:t>MMI Lab</a:t>
            </a:r>
            <a:endParaRPr lang="ko-KR" altLang="en-US"/>
          </a:p>
        </p:txBody>
      </p:sp>
      <p:sp>
        <p:nvSpPr>
          <p:cNvPr id="22" name="슬라이드 번호 개체 틀 21">
            <a:extLst>
              <a:ext uri="{FF2B5EF4-FFF2-40B4-BE49-F238E27FC236}">
                <a16:creationId xmlns:a16="http://schemas.microsoft.com/office/drawing/2014/main" id="{6BB19F30-5B95-419C-9376-B407337A7DB8}"/>
              </a:ext>
            </a:extLst>
          </p:cNvPr>
          <p:cNvSpPr>
            <a:spLocks noGrp="1"/>
          </p:cNvSpPr>
          <p:nvPr>
            <p:ph type="sldNum" sz="quarter" idx="12"/>
          </p:nvPr>
        </p:nvSpPr>
        <p:spPr/>
        <p:txBody>
          <a:bodyPr/>
          <a:lstStyle/>
          <a:p>
            <a:fld id="{6A6EDE03-B16B-4B88-B2FE-F741EB15D69B}" type="slidenum">
              <a:rPr lang="ko-KR" altLang="en-US" smtClean="0"/>
              <a:t>57</a:t>
            </a:fld>
            <a:endParaRPr lang="ko-KR" altLang="en-US"/>
          </a:p>
        </p:txBody>
      </p:sp>
    </p:spTree>
    <p:extLst>
      <p:ext uri="{BB962C8B-B14F-4D97-AF65-F5344CB8AC3E}">
        <p14:creationId xmlns:p14="http://schemas.microsoft.com/office/powerpoint/2010/main" val="4024290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D9BDF2-E5F7-4ABC-8834-8405764E70E9}"/>
              </a:ext>
            </a:extLst>
          </p:cNvPr>
          <p:cNvSpPr>
            <a:spLocks noGrp="1"/>
          </p:cNvSpPr>
          <p:nvPr>
            <p:ph type="title"/>
          </p:nvPr>
        </p:nvSpPr>
        <p:spPr/>
        <p:txBody>
          <a:bodyPr/>
          <a:lstStyle/>
          <a:p>
            <a:r>
              <a:rPr lang="en-US" altLang="ko-KR" dirty="0"/>
              <a:t>Result(2) – HSI To RGB</a:t>
            </a:r>
            <a:endParaRPr lang="ko-KR" altLang="en-US" dirty="0"/>
          </a:p>
        </p:txBody>
      </p:sp>
      <p:pic>
        <p:nvPicPr>
          <p:cNvPr id="5" name="내용 개체 틀 4">
            <a:extLst>
              <a:ext uri="{FF2B5EF4-FFF2-40B4-BE49-F238E27FC236}">
                <a16:creationId xmlns:a16="http://schemas.microsoft.com/office/drawing/2014/main" id="{27A5470F-ED87-46E7-B23E-8C973E7D08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151" y="1488281"/>
            <a:ext cx="3246279" cy="3246279"/>
          </a:xfrm>
        </p:spPr>
      </p:pic>
      <p:pic>
        <p:nvPicPr>
          <p:cNvPr id="7" name="그림 6">
            <a:extLst>
              <a:ext uri="{FF2B5EF4-FFF2-40B4-BE49-F238E27FC236}">
                <a16:creationId xmlns:a16="http://schemas.microsoft.com/office/drawing/2014/main" id="{9FFF879B-9DB7-440C-B567-A8C885E9D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862" y="1512868"/>
            <a:ext cx="3246279" cy="3246279"/>
          </a:xfrm>
          <a:prstGeom prst="rect">
            <a:avLst/>
          </a:prstGeom>
        </p:spPr>
      </p:pic>
      <p:pic>
        <p:nvPicPr>
          <p:cNvPr id="9" name="그림 8">
            <a:extLst>
              <a:ext uri="{FF2B5EF4-FFF2-40B4-BE49-F238E27FC236}">
                <a16:creationId xmlns:a16="http://schemas.microsoft.com/office/drawing/2014/main" id="{37CA5EE3-E3EA-41D5-B364-FE01D72D3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519" y="1504271"/>
            <a:ext cx="3246279" cy="3246279"/>
          </a:xfrm>
          <a:prstGeom prst="rect">
            <a:avLst/>
          </a:prstGeom>
        </p:spPr>
      </p:pic>
      <p:sp>
        <p:nvSpPr>
          <p:cNvPr id="10" name="TextBox 9">
            <a:extLst>
              <a:ext uri="{FF2B5EF4-FFF2-40B4-BE49-F238E27FC236}">
                <a16:creationId xmlns:a16="http://schemas.microsoft.com/office/drawing/2014/main" id="{6E978C75-DB2F-4160-88A9-B7A88B257EF4}"/>
              </a:ext>
            </a:extLst>
          </p:cNvPr>
          <p:cNvSpPr txBox="1"/>
          <p:nvPr/>
        </p:nvSpPr>
        <p:spPr>
          <a:xfrm>
            <a:off x="7612889" y="4833829"/>
            <a:ext cx="3246278" cy="369332"/>
          </a:xfrm>
          <a:prstGeom prst="rect">
            <a:avLst/>
          </a:prstGeom>
          <a:noFill/>
        </p:spPr>
        <p:txBody>
          <a:bodyPr wrap="square" rtlCol="0">
            <a:spAutoFit/>
          </a:bodyPr>
          <a:lstStyle/>
          <a:p>
            <a:pPr algn="ctr"/>
            <a:r>
              <a:rPr lang="en-US" altLang="ko-KR" dirty="0"/>
              <a:t>(c)</a:t>
            </a:r>
            <a:endParaRPr lang="ko-KR" altLang="en-US" dirty="0"/>
          </a:p>
        </p:txBody>
      </p:sp>
      <p:sp>
        <p:nvSpPr>
          <p:cNvPr id="11" name="TextBox 10">
            <a:extLst>
              <a:ext uri="{FF2B5EF4-FFF2-40B4-BE49-F238E27FC236}">
                <a16:creationId xmlns:a16="http://schemas.microsoft.com/office/drawing/2014/main" id="{F3D05A2C-512F-4573-8B75-AE7CFFEA159B}"/>
              </a:ext>
            </a:extLst>
          </p:cNvPr>
          <p:cNvSpPr txBox="1"/>
          <p:nvPr/>
        </p:nvSpPr>
        <p:spPr>
          <a:xfrm>
            <a:off x="4033520" y="4851023"/>
            <a:ext cx="3246278" cy="369332"/>
          </a:xfrm>
          <a:prstGeom prst="rect">
            <a:avLst/>
          </a:prstGeom>
          <a:noFill/>
        </p:spPr>
        <p:txBody>
          <a:bodyPr wrap="square" rtlCol="0">
            <a:spAutoFit/>
          </a:bodyPr>
          <a:lstStyle/>
          <a:p>
            <a:pPr algn="ctr"/>
            <a:r>
              <a:rPr lang="en-US" altLang="ko-KR" dirty="0"/>
              <a:t>(b)</a:t>
            </a:r>
            <a:endParaRPr lang="ko-KR" altLang="en-US" dirty="0"/>
          </a:p>
        </p:txBody>
      </p:sp>
      <p:sp>
        <p:nvSpPr>
          <p:cNvPr id="12" name="TextBox 11">
            <a:extLst>
              <a:ext uri="{FF2B5EF4-FFF2-40B4-BE49-F238E27FC236}">
                <a16:creationId xmlns:a16="http://schemas.microsoft.com/office/drawing/2014/main" id="{CE9046F5-F324-4BAD-8437-286CE829CF1F}"/>
              </a:ext>
            </a:extLst>
          </p:cNvPr>
          <p:cNvSpPr txBox="1"/>
          <p:nvPr/>
        </p:nvSpPr>
        <p:spPr>
          <a:xfrm>
            <a:off x="606551" y="5003423"/>
            <a:ext cx="3246278" cy="369332"/>
          </a:xfrm>
          <a:prstGeom prst="rect">
            <a:avLst/>
          </a:prstGeom>
          <a:noFill/>
        </p:spPr>
        <p:txBody>
          <a:bodyPr wrap="square" rtlCol="0">
            <a:spAutoFit/>
          </a:bodyPr>
          <a:lstStyle/>
          <a:p>
            <a:pPr algn="ctr"/>
            <a:r>
              <a:rPr lang="en-US" altLang="ko-KR" dirty="0"/>
              <a:t>(a)</a:t>
            </a:r>
            <a:endParaRPr lang="ko-KR" altLang="en-US" dirty="0"/>
          </a:p>
        </p:txBody>
      </p:sp>
      <p:sp>
        <p:nvSpPr>
          <p:cNvPr id="13" name="Content Placeholder 17">
            <a:extLst>
              <a:ext uri="{FF2B5EF4-FFF2-40B4-BE49-F238E27FC236}">
                <a16:creationId xmlns:a16="http://schemas.microsoft.com/office/drawing/2014/main" id="{0627B3BD-C933-4987-A542-6B69B24ED969}"/>
              </a:ext>
            </a:extLst>
          </p:cNvPr>
          <p:cNvSpPr txBox="1">
            <a:spLocks/>
          </p:cNvSpPr>
          <p:nvPr/>
        </p:nvSpPr>
        <p:spPr>
          <a:xfrm>
            <a:off x="454151" y="5369719"/>
            <a:ext cx="8430723"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(a) Original Image</a:t>
            </a:r>
          </a:p>
          <a:p>
            <a:pPr marL="0" indent="0">
              <a:buNone/>
            </a:pPr>
            <a:r>
              <a:rPr lang="en-US" dirty="0"/>
              <a:t>(b) Hue rotated 120°</a:t>
            </a:r>
          </a:p>
          <a:p>
            <a:pPr marL="0" indent="0">
              <a:buNone/>
            </a:pPr>
            <a:r>
              <a:rPr lang="en-US" dirty="0"/>
              <a:t>(c) </a:t>
            </a:r>
            <a:r>
              <a:rPr lang="en-US" altLang="ko-KR" dirty="0"/>
              <a:t>Hue rotated 240°</a:t>
            </a:r>
            <a:endParaRPr lang="en-US" dirty="0"/>
          </a:p>
        </p:txBody>
      </p:sp>
      <p:sp>
        <p:nvSpPr>
          <p:cNvPr id="14" name="날짜 개체 틀 13">
            <a:extLst>
              <a:ext uri="{FF2B5EF4-FFF2-40B4-BE49-F238E27FC236}">
                <a16:creationId xmlns:a16="http://schemas.microsoft.com/office/drawing/2014/main" id="{02FAB78A-1EB7-4050-8F07-9800ED89F969}"/>
              </a:ext>
            </a:extLst>
          </p:cNvPr>
          <p:cNvSpPr>
            <a:spLocks noGrp="1"/>
          </p:cNvSpPr>
          <p:nvPr>
            <p:ph type="dt" sz="half" idx="10"/>
          </p:nvPr>
        </p:nvSpPr>
        <p:spPr/>
        <p:txBody>
          <a:bodyPr/>
          <a:lstStyle/>
          <a:p>
            <a:fld id="{BDFEF1FA-C7BB-44E2-B90C-F170DAD7A78C}" type="datetime1">
              <a:rPr lang="ko-KR" altLang="en-US" smtClean="0"/>
              <a:t>2019-07-08</a:t>
            </a:fld>
            <a:endParaRPr lang="ko-KR" altLang="en-US"/>
          </a:p>
        </p:txBody>
      </p:sp>
      <p:sp>
        <p:nvSpPr>
          <p:cNvPr id="15" name="바닥글 개체 틀 14">
            <a:extLst>
              <a:ext uri="{FF2B5EF4-FFF2-40B4-BE49-F238E27FC236}">
                <a16:creationId xmlns:a16="http://schemas.microsoft.com/office/drawing/2014/main" id="{1B44F006-9AC4-4D96-8632-5C77100FDA3E}"/>
              </a:ext>
            </a:extLst>
          </p:cNvPr>
          <p:cNvSpPr>
            <a:spLocks noGrp="1"/>
          </p:cNvSpPr>
          <p:nvPr>
            <p:ph type="ftr" sz="quarter" idx="11"/>
          </p:nvPr>
        </p:nvSpPr>
        <p:spPr/>
        <p:txBody>
          <a:bodyPr/>
          <a:lstStyle/>
          <a:p>
            <a:r>
              <a:rPr lang="en-US" altLang="ko-KR"/>
              <a:t>MMI Lab</a:t>
            </a:r>
            <a:endParaRPr lang="ko-KR" altLang="en-US"/>
          </a:p>
        </p:txBody>
      </p:sp>
      <p:sp>
        <p:nvSpPr>
          <p:cNvPr id="16" name="슬라이드 번호 개체 틀 15">
            <a:extLst>
              <a:ext uri="{FF2B5EF4-FFF2-40B4-BE49-F238E27FC236}">
                <a16:creationId xmlns:a16="http://schemas.microsoft.com/office/drawing/2014/main" id="{E7EA700F-57ED-46D3-B103-05711337F963}"/>
              </a:ext>
            </a:extLst>
          </p:cNvPr>
          <p:cNvSpPr>
            <a:spLocks noGrp="1"/>
          </p:cNvSpPr>
          <p:nvPr>
            <p:ph type="sldNum" sz="quarter" idx="12"/>
          </p:nvPr>
        </p:nvSpPr>
        <p:spPr/>
        <p:txBody>
          <a:bodyPr/>
          <a:lstStyle/>
          <a:p>
            <a:fld id="{6A6EDE03-B16B-4B88-B2FE-F741EB15D69B}" type="slidenum">
              <a:rPr lang="ko-KR" altLang="en-US" smtClean="0"/>
              <a:t>58</a:t>
            </a:fld>
            <a:endParaRPr lang="ko-KR" altLang="en-US"/>
          </a:p>
        </p:txBody>
      </p:sp>
    </p:spTree>
    <p:extLst>
      <p:ext uri="{BB962C8B-B14F-4D97-AF65-F5344CB8AC3E}">
        <p14:creationId xmlns:p14="http://schemas.microsoft.com/office/powerpoint/2010/main" val="2003501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C00D-0E23-454A-87E0-89E05D8E586B}"/>
              </a:ext>
            </a:extLst>
          </p:cNvPr>
          <p:cNvSpPr>
            <a:spLocks noGrp="1"/>
          </p:cNvSpPr>
          <p:nvPr>
            <p:ph type="title"/>
          </p:nvPr>
        </p:nvSpPr>
        <p:spPr/>
        <p:txBody>
          <a:bodyPr/>
          <a:lstStyle/>
          <a:p>
            <a:r>
              <a:rPr lang="en-US" altLang="ko-KR" dirty="0"/>
              <a:t>Reference</a:t>
            </a:r>
            <a:endParaRPr lang="ko-KR" altLang="en-US" dirty="0"/>
          </a:p>
        </p:txBody>
      </p:sp>
      <p:sp>
        <p:nvSpPr>
          <p:cNvPr id="3" name="내용 개체 틀 2">
            <a:extLst>
              <a:ext uri="{FF2B5EF4-FFF2-40B4-BE49-F238E27FC236}">
                <a16:creationId xmlns:a16="http://schemas.microsoft.com/office/drawing/2014/main" id="{0786B00B-78BE-4421-A1AC-875818020EB6}"/>
              </a:ext>
            </a:extLst>
          </p:cNvPr>
          <p:cNvSpPr>
            <a:spLocks noGrp="1"/>
          </p:cNvSpPr>
          <p:nvPr>
            <p:ph idx="1"/>
          </p:nvPr>
        </p:nvSpPr>
        <p:spPr/>
        <p:txBody>
          <a:bodyPr/>
          <a:lstStyle/>
          <a:p>
            <a:r>
              <a:rPr lang="en-US" altLang="ko-KR" dirty="0"/>
              <a:t>Rafael C. Gonzalez, Richard E. Woods - Digital Image Processing (2008, Prentice Hall)</a:t>
            </a:r>
            <a:endParaRPr lang="ko-KR" altLang="en-US" dirty="0"/>
          </a:p>
        </p:txBody>
      </p:sp>
      <p:sp>
        <p:nvSpPr>
          <p:cNvPr id="4" name="날짜 개체 틀 3">
            <a:extLst>
              <a:ext uri="{FF2B5EF4-FFF2-40B4-BE49-F238E27FC236}">
                <a16:creationId xmlns:a16="http://schemas.microsoft.com/office/drawing/2014/main" id="{06E6D1AB-8E25-4AFB-9D38-4FE3FA8E6BDE}"/>
              </a:ext>
            </a:extLst>
          </p:cNvPr>
          <p:cNvSpPr>
            <a:spLocks noGrp="1"/>
          </p:cNvSpPr>
          <p:nvPr>
            <p:ph type="dt" sz="half" idx="10"/>
          </p:nvPr>
        </p:nvSpPr>
        <p:spPr/>
        <p:txBody>
          <a:bodyPr/>
          <a:lstStyle/>
          <a:p>
            <a:fld id="{445181FF-B57F-4690-9A51-C28219D108DC}"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134C2F8F-E951-4763-8AD3-F8FFE41236E3}"/>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144CDADB-CAFD-4E9D-82D2-D12CFE52F8AE}"/>
              </a:ext>
            </a:extLst>
          </p:cNvPr>
          <p:cNvSpPr>
            <a:spLocks noGrp="1"/>
          </p:cNvSpPr>
          <p:nvPr>
            <p:ph type="sldNum" sz="quarter" idx="12"/>
          </p:nvPr>
        </p:nvSpPr>
        <p:spPr/>
        <p:txBody>
          <a:bodyPr/>
          <a:lstStyle/>
          <a:p>
            <a:fld id="{6A6EDE03-B16B-4B88-B2FE-F741EB15D69B}" type="slidenum">
              <a:rPr lang="ko-KR" altLang="en-US" smtClean="0"/>
              <a:t>59</a:t>
            </a:fld>
            <a:endParaRPr lang="ko-KR" altLang="en-US"/>
          </a:p>
        </p:txBody>
      </p:sp>
    </p:spTree>
    <p:extLst>
      <p:ext uri="{BB962C8B-B14F-4D97-AF65-F5344CB8AC3E}">
        <p14:creationId xmlns:p14="http://schemas.microsoft.com/office/powerpoint/2010/main" val="245178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599D54-D307-4A84-9C72-131BB9EF6D5E}"/>
              </a:ext>
            </a:extLst>
          </p:cNvPr>
          <p:cNvSpPr>
            <a:spLocks noGrp="1"/>
          </p:cNvSpPr>
          <p:nvPr>
            <p:ph type="title"/>
          </p:nvPr>
        </p:nvSpPr>
        <p:spPr/>
        <p:txBody>
          <a:bodyPr>
            <a:normAutofit/>
          </a:bodyPr>
          <a:lstStyle/>
          <a:p>
            <a:r>
              <a:rPr lang="en-US" altLang="ko-KR" dirty="0"/>
              <a:t>Theory(3) </a:t>
            </a:r>
            <a:br>
              <a:rPr lang="en-US" altLang="ko-KR" dirty="0"/>
            </a:br>
            <a:r>
              <a:rPr lang="en-US" altLang="ko-KR" dirty="0"/>
              <a:t>– </a:t>
            </a:r>
            <a:r>
              <a:rPr lang="en-US" altLang="ko-KR" i="1" dirty="0"/>
              <a:t>forward mapping vs inverse mapping</a:t>
            </a:r>
            <a:endParaRPr lang="ko-KR" altLang="en-US" dirty="0"/>
          </a:p>
        </p:txBody>
      </p:sp>
      <p:sp>
        <p:nvSpPr>
          <p:cNvPr id="3" name="내용 개체 틀 2">
            <a:extLst>
              <a:ext uri="{FF2B5EF4-FFF2-40B4-BE49-F238E27FC236}">
                <a16:creationId xmlns:a16="http://schemas.microsoft.com/office/drawing/2014/main" id="{026D3262-1267-412A-B6B6-6198785C6DEF}"/>
              </a:ext>
            </a:extLst>
          </p:cNvPr>
          <p:cNvSpPr>
            <a:spLocks noGrp="1"/>
          </p:cNvSpPr>
          <p:nvPr>
            <p:ph idx="1"/>
          </p:nvPr>
        </p:nvSpPr>
        <p:spPr>
          <a:xfrm>
            <a:off x="677334" y="2160589"/>
            <a:ext cx="8858552" cy="3880773"/>
          </a:xfrm>
        </p:spPr>
        <p:txBody>
          <a:bodyPr/>
          <a:lstStyle/>
          <a:p>
            <a:r>
              <a:rPr lang="en-US" altLang="ko-KR" i="1" dirty="0">
                <a:solidFill>
                  <a:srgbClr val="FF0000"/>
                </a:solidFill>
              </a:rPr>
              <a:t>forward mapping</a:t>
            </a:r>
            <a:r>
              <a:rPr lang="en-US" altLang="ko-KR" dirty="0">
                <a:solidFill>
                  <a:srgbClr val="FF0000"/>
                </a:solidFill>
              </a:rPr>
              <a:t> </a:t>
            </a:r>
            <a:r>
              <a:rPr lang="en-US" altLang="ko-KR" dirty="0"/>
              <a:t>consists of scanning the pixels of the input image and, at each location, computing the spatial location, (</a:t>
            </a:r>
            <a:r>
              <a:rPr lang="en-US" altLang="ko-KR" i="1" dirty="0"/>
              <a:t>x</a:t>
            </a:r>
            <a:r>
              <a:rPr lang="en-US" altLang="ko-KR" dirty="0"/>
              <a:t>, </a:t>
            </a:r>
            <a:r>
              <a:rPr lang="en-US" altLang="ko-KR" i="1" dirty="0"/>
              <a:t>y</a:t>
            </a:r>
            <a:r>
              <a:rPr lang="en-US" altLang="ko-KR" dirty="0"/>
              <a:t>), of the corresponding pixel in the output image </a:t>
            </a:r>
            <a:r>
              <a:rPr lang="en-US" altLang="ko-KR" dirty="0">
                <a:solidFill>
                  <a:srgbClr val="FF0000"/>
                </a:solidFill>
              </a:rPr>
              <a:t>using </a:t>
            </a:r>
            <a:r>
              <a:rPr lang="fr-FR" altLang="ko-KR" dirty="0">
                <a:solidFill>
                  <a:srgbClr val="FF0000"/>
                </a:solidFill>
              </a:rPr>
              <a:t>(x, y) = </a:t>
            </a:r>
            <a:r>
              <a:rPr lang="fr-FR" altLang="ko-KR" i="1" dirty="0">
                <a:solidFill>
                  <a:srgbClr val="FF0000"/>
                </a:solidFill>
              </a:rPr>
              <a:t>T</a:t>
            </a:r>
            <a:r>
              <a:rPr lang="fr-FR" altLang="ko-KR" dirty="0">
                <a:solidFill>
                  <a:srgbClr val="FF0000"/>
                </a:solidFill>
              </a:rPr>
              <a:t>(v, w)</a:t>
            </a:r>
            <a:endParaRPr lang="en-US" altLang="ko-KR" dirty="0">
              <a:solidFill>
                <a:srgbClr val="FF0000"/>
              </a:solidFill>
            </a:endParaRPr>
          </a:p>
          <a:p>
            <a:r>
              <a:rPr lang="en-US" altLang="ko-KR" dirty="0">
                <a:solidFill>
                  <a:srgbClr val="FF0000"/>
                </a:solidFill>
              </a:rPr>
              <a:t>inverse mapping</a:t>
            </a:r>
            <a:r>
              <a:rPr lang="en-US" altLang="ko-KR" dirty="0"/>
              <a:t>, scans the output pixel locations and, at each location, (x, y), computes the corresponding location in the input image using </a:t>
            </a:r>
            <a:r>
              <a:rPr lang="fr-FR" altLang="ko-KR" dirty="0">
                <a:solidFill>
                  <a:srgbClr val="FF0000"/>
                </a:solidFill>
              </a:rPr>
              <a:t>(v, w) = </a:t>
            </a:r>
            <a:r>
              <a:rPr lang="fr-FR" altLang="ko-KR" i="1" dirty="0">
                <a:solidFill>
                  <a:srgbClr val="FF0000"/>
                </a:solidFill>
              </a:rPr>
              <a:t>T</a:t>
            </a:r>
            <a:r>
              <a:rPr lang="fr-FR" altLang="ko-KR" baseline="30000" dirty="0">
                <a:solidFill>
                  <a:srgbClr val="FF0000"/>
                </a:solidFill>
              </a:rPr>
              <a:t>-1</a:t>
            </a:r>
            <a:r>
              <a:rPr lang="fr-FR" altLang="ko-KR" dirty="0">
                <a:solidFill>
                  <a:srgbClr val="FF0000"/>
                </a:solidFill>
              </a:rPr>
              <a:t>(x, y). </a:t>
            </a:r>
            <a:r>
              <a:rPr lang="fr-FR" altLang="ko-KR" dirty="0"/>
              <a:t>Inverse mapping needs </a:t>
            </a:r>
            <a:r>
              <a:rPr lang="fr-FR" altLang="ko-KR" dirty="0">
                <a:solidFill>
                  <a:srgbClr val="FF0000"/>
                </a:solidFill>
              </a:rPr>
              <a:t>interpolation.</a:t>
            </a:r>
          </a:p>
          <a:p>
            <a:endParaRPr lang="fr-FR" altLang="ko-KR" dirty="0">
              <a:solidFill>
                <a:srgbClr val="FF0000"/>
              </a:solidFill>
            </a:endParaRPr>
          </a:p>
          <a:p>
            <a:endParaRPr lang="ko-KR" altLang="en-US" dirty="0">
              <a:solidFill>
                <a:srgbClr val="FF0000"/>
              </a:solidFill>
            </a:endParaRPr>
          </a:p>
        </p:txBody>
      </p:sp>
      <p:sp>
        <p:nvSpPr>
          <p:cNvPr id="4" name="날짜 개체 틀 3">
            <a:extLst>
              <a:ext uri="{FF2B5EF4-FFF2-40B4-BE49-F238E27FC236}">
                <a16:creationId xmlns:a16="http://schemas.microsoft.com/office/drawing/2014/main" id="{8708DAD6-3F65-4E61-A3B5-9F5E0EB789D2}"/>
              </a:ext>
            </a:extLst>
          </p:cNvPr>
          <p:cNvSpPr>
            <a:spLocks noGrp="1"/>
          </p:cNvSpPr>
          <p:nvPr>
            <p:ph type="dt" sz="half" idx="10"/>
          </p:nvPr>
        </p:nvSpPr>
        <p:spPr/>
        <p:txBody>
          <a:bodyPr/>
          <a:lstStyle/>
          <a:p>
            <a:fld id="{D7FA122C-793E-43DF-B48F-C7D88393A537}"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3E7776E6-9F5F-4D91-889B-4B095BCDE214}"/>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81631517-1BDF-4009-9CAE-01299FF3E5A3}"/>
              </a:ext>
            </a:extLst>
          </p:cNvPr>
          <p:cNvSpPr>
            <a:spLocks noGrp="1"/>
          </p:cNvSpPr>
          <p:nvPr>
            <p:ph type="sldNum" sz="quarter" idx="12"/>
          </p:nvPr>
        </p:nvSpPr>
        <p:spPr/>
        <p:txBody>
          <a:bodyPr/>
          <a:lstStyle/>
          <a:p>
            <a:fld id="{6A6EDE03-B16B-4B88-B2FE-F741EB15D69B}" type="slidenum">
              <a:rPr lang="ko-KR" altLang="en-US" smtClean="0"/>
              <a:t>6</a:t>
            </a:fld>
            <a:endParaRPr lang="ko-KR" altLang="en-US"/>
          </a:p>
        </p:txBody>
      </p:sp>
    </p:spTree>
    <p:extLst>
      <p:ext uri="{BB962C8B-B14F-4D97-AF65-F5344CB8AC3E}">
        <p14:creationId xmlns:p14="http://schemas.microsoft.com/office/powerpoint/2010/main" val="95633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D6DBD7-0792-4B6A-BF0C-23A115EB89F9}"/>
              </a:ext>
            </a:extLst>
          </p:cNvPr>
          <p:cNvSpPr>
            <a:spLocks noGrp="1"/>
          </p:cNvSpPr>
          <p:nvPr>
            <p:ph type="title"/>
          </p:nvPr>
        </p:nvSpPr>
        <p:spPr>
          <a:xfrm>
            <a:off x="420255" y="0"/>
            <a:ext cx="8596668" cy="1320800"/>
          </a:xfrm>
        </p:spPr>
        <p:txBody>
          <a:bodyPr>
            <a:normAutofit/>
          </a:bodyPr>
          <a:lstStyle/>
          <a:p>
            <a:r>
              <a:rPr lang="en-US" altLang="ko-KR" dirty="0"/>
              <a:t>Theory(4) </a:t>
            </a:r>
            <a:br>
              <a:rPr lang="en-US" altLang="ko-KR" dirty="0"/>
            </a:br>
            <a:r>
              <a:rPr lang="en-US" altLang="ko-KR" dirty="0"/>
              <a:t>- Affine Matrix  Table</a:t>
            </a:r>
            <a:endParaRPr lang="ko-KR" altLang="en-US" dirty="0"/>
          </a:p>
        </p:txBody>
      </p:sp>
      <p:pic>
        <p:nvPicPr>
          <p:cNvPr id="6" name="내용 개체 틀 5">
            <a:extLst>
              <a:ext uri="{FF2B5EF4-FFF2-40B4-BE49-F238E27FC236}">
                <a16:creationId xmlns:a16="http://schemas.microsoft.com/office/drawing/2014/main" id="{90ADDCF9-0197-48FE-91D9-CF70DA563813}"/>
              </a:ext>
            </a:extLst>
          </p:cNvPr>
          <p:cNvPicPr>
            <a:picLocks noGrp="1" noChangeAspect="1"/>
          </p:cNvPicPr>
          <p:nvPr>
            <p:ph idx="1"/>
          </p:nvPr>
        </p:nvPicPr>
        <p:blipFill>
          <a:blip r:embed="rId2"/>
          <a:stretch>
            <a:fillRect/>
          </a:stretch>
        </p:blipFill>
        <p:spPr>
          <a:xfrm>
            <a:off x="538863" y="1197409"/>
            <a:ext cx="6021328" cy="5682893"/>
          </a:xfrm>
          <a:prstGeom prst="rect">
            <a:avLst/>
          </a:prstGeom>
        </p:spPr>
      </p:pic>
      <p:sp>
        <p:nvSpPr>
          <p:cNvPr id="3" name="날짜 개체 틀 2">
            <a:extLst>
              <a:ext uri="{FF2B5EF4-FFF2-40B4-BE49-F238E27FC236}">
                <a16:creationId xmlns:a16="http://schemas.microsoft.com/office/drawing/2014/main" id="{F81C51EF-583D-4E47-82C5-08428734406C}"/>
              </a:ext>
            </a:extLst>
          </p:cNvPr>
          <p:cNvSpPr>
            <a:spLocks noGrp="1"/>
          </p:cNvSpPr>
          <p:nvPr>
            <p:ph type="dt" sz="half" idx="10"/>
          </p:nvPr>
        </p:nvSpPr>
        <p:spPr/>
        <p:txBody>
          <a:bodyPr/>
          <a:lstStyle/>
          <a:p>
            <a:fld id="{A963E44B-BEC2-4DFE-A1B6-8922046B2382}" type="datetime1">
              <a:rPr lang="ko-KR" altLang="en-US" smtClean="0"/>
              <a:t>2019-07-08</a:t>
            </a:fld>
            <a:endParaRPr lang="ko-KR" altLang="en-US"/>
          </a:p>
        </p:txBody>
      </p:sp>
      <p:sp>
        <p:nvSpPr>
          <p:cNvPr id="4" name="바닥글 개체 틀 3">
            <a:extLst>
              <a:ext uri="{FF2B5EF4-FFF2-40B4-BE49-F238E27FC236}">
                <a16:creationId xmlns:a16="http://schemas.microsoft.com/office/drawing/2014/main" id="{7A7024F5-9FA2-4E1E-BDB8-BCA86125ED2B}"/>
              </a:ext>
            </a:extLst>
          </p:cNvPr>
          <p:cNvSpPr>
            <a:spLocks noGrp="1"/>
          </p:cNvSpPr>
          <p:nvPr>
            <p:ph type="ftr" sz="quarter" idx="11"/>
          </p:nvPr>
        </p:nvSpPr>
        <p:spPr/>
        <p:txBody>
          <a:bodyPr/>
          <a:lstStyle/>
          <a:p>
            <a:r>
              <a:rPr lang="en-US" altLang="ko-KR"/>
              <a:t>MMI Lab</a:t>
            </a:r>
            <a:endParaRPr lang="ko-KR" altLang="en-US"/>
          </a:p>
        </p:txBody>
      </p:sp>
      <p:sp>
        <p:nvSpPr>
          <p:cNvPr id="5" name="슬라이드 번호 개체 틀 4">
            <a:extLst>
              <a:ext uri="{FF2B5EF4-FFF2-40B4-BE49-F238E27FC236}">
                <a16:creationId xmlns:a16="http://schemas.microsoft.com/office/drawing/2014/main" id="{D6D9E2DE-C6D3-46C9-9C96-AD302F61C510}"/>
              </a:ext>
            </a:extLst>
          </p:cNvPr>
          <p:cNvSpPr>
            <a:spLocks noGrp="1"/>
          </p:cNvSpPr>
          <p:nvPr>
            <p:ph type="sldNum" sz="quarter" idx="12"/>
          </p:nvPr>
        </p:nvSpPr>
        <p:spPr/>
        <p:txBody>
          <a:bodyPr/>
          <a:lstStyle/>
          <a:p>
            <a:fld id="{6A6EDE03-B16B-4B88-B2FE-F741EB15D69B}" type="slidenum">
              <a:rPr lang="ko-KR" altLang="en-US" smtClean="0"/>
              <a:t>7</a:t>
            </a:fld>
            <a:endParaRPr lang="ko-KR" altLang="en-US"/>
          </a:p>
        </p:txBody>
      </p:sp>
    </p:spTree>
    <p:extLst>
      <p:ext uri="{BB962C8B-B14F-4D97-AF65-F5344CB8AC3E}">
        <p14:creationId xmlns:p14="http://schemas.microsoft.com/office/powerpoint/2010/main" val="1895725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E7EBEA-9C7E-444A-BAD4-8EEEC6EF2D50}"/>
              </a:ext>
            </a:extLst>
          </p:cNvPr>
          <p:cNvSpPr>
            <a:spLocks noGrp="1"/>
          </p:cNvSpPr>
          <p:nvPr>
            <p:ph type="title"/>
          </p:nvPr>
        </p:nvSpPr>
        <p:spPr/>
        <p:txBody>
          <a:bodyPr/>
          <a:lstStyle/>
          <a:p>
            <a:r>
              <a:rPr lang="en-US" altLang="ko-KR" dirty="0"/>
              <a:t>Theory(5)</a:t>
            </a:r>
            <a:br>
              <a:rPr lang="en-US" altLang="ko-KR" dirty="0"/>
            </a:br>
            <a:r>
              <a:rPr lang="en-US" altLang="ko-KR" dirty="0"/>
              <a:t>- Interpolation</a:t>
            </a:r>
            <a:endParaRPr lang="ko-KR" altLang="en-US" dirty="0"/>
          </a:p>
        </p:txBody>
      </p:sp>
      <p:sp>
        <p:nvSpPr>
          <p:cNvPr id="3" name="내용 개체 틀 2">
            <a:extLst>
              <a:ext uri="{FF2B5EF4-FFF2-40B4-BE49-F238E27FC236}">
                <a16:creationId xmlns:a16="http://schemas.microsoft.com/office/drawing/2014/main" id="{175AAB6C-65A7-4232-8E46-5A14A0067418}"/>
              </a:ext>
            </a:extLst>
          </p:cNvPr>
          <p:cNvSpPr>
            <a:spLocks noGrp="1"/>
          </p:cNvSpPr>
          <p:nvPr>
            <p:ph idx="1"/>
          </p:nvPr>
        </p:nvSpPr>
        <p:spPr/>
        <p:txBody>
          <a:bodyPr>
            <a:normAutofit/>
          </a:bodyPr>
          <a:lstStyle/>
          <a:p>
            <a:r>
              <a:rPr lang="en-US" altLang="ko-KR" dirty="0"/>
              <a:t>Fundamentally, </a:t>
            </a:r>
            <a:r>
              <a:rPr lang="en-US" altLang="ko-KR" i="1" dirty="0"/>
              <a:t>interpolation </a:t>
            </a:r>
            <a:r>
              <a:rPr lang="en-US" altLang="ko-KR" dirty="0"/>
              <a:t>is the process of using known data to </a:t>
            </a:r>
            <a:r>
              <a:rPr lang="en-US" altLang="ko-KR" dirty="0">
                <a:solidFill>
                  <a:srgbClr val="FF0000"/>
                </a:solidFill>
              </a:rPr>
              <a:t>estimate values</a:t>
            </a:r>
            <a:r>
              <a:rPr lang="en-US" altLang="ko-KR" dirty="0"/>
              <a:t> at unknown locations.</a:t>
            </a:r>
          </a:p>
          <a:p>
            <a:endParaRPr lang="en-US" altLang="ko-KR" dirty="0"/>
          </a:p>
          <a:p>
            <a:r>
              <a:rPr lang="en-US" altLang="ko-KR" i="1" dirty="0"/>
              <a:t>Nearest neighbor interpolation : </a:t>
            </a:r>
            <a:r>
              <a:rPr lang="en-US" altLang="ko-KR" dirty="0"/>
              <a:t>we look for new pixel’ </a:t>
            </a:r>
            <a:r>
              <a:rPr lang="en-US" altLang="ko-KR" dirty="0">
                <a:solidFill>
                  <a:srgbClr val="FF0000"/>
                </a:solidFill>
              </a:rPr>
              <a:t>closest pixel </a:t>
            </a:r>
            <a:r>
              <a:rPr lang="en-US" altLang="ko-KR" dirty="0"/>
              <a:t>in the original image and assign the intensity of that pixel to the new pixel</a:t>
            </a:r>
          </a:p>
          <a:p>
            <a:r>
              <a:rPr lang="en-US" altLang="ko-KR" i="1" dirty="0"/>
              <a:t>Bilinear interpolation</a:t>
            </a:r>
            <a:r>
              <a:rPr lang="en-US" altLang="ko-KR" dirty="0"/>
              <a:t>: we use the </a:t>
            </a:r>
            <a:r>
              <a:rPr lang="en-US" altLang="ko-KR" dirty="0">
                <a:solidFill>
                  <a:srgbClr val="FF0000"/>
                </a:solidFill>
              </a:rPr>
              <a:t>four nearest neighbors </a:t>
            </a:r>
            <a:r>
              <a:rPr lang="en-US" altLang="ko-KR" dirty="0"/>
              <a:t>to estimate the intensity at a given location</a:t>
            </a:r>
          </a:p>
          <a:p>
            <a:r>
              <a:rPr lang="en-US" altLang="ko-KR" i="1" dirty="0"/>
              <a:t>Bicubic interpolation: </a:t>
            </a:r>
            <a:r>
              <a:rPr lang="en-US" altLang="ko-KR" dirty="0"/>
              <a:t>we use the </a:t>
            </a:r>
            <a:r>
              <a:rPr lang="en-US" altLang="ko-KR" dirty="0">
                <a:solidFill>
                  <a:srgbClr val="FF0000"/>
                </a:solidFill>
              </a:rPr>
              <a:t>sixteen nearest neighbors </a:t>
            </a:r>
            <a:r>
              <a:rPr lang="en-US" altLang="ko-KR" dirty="0"/>
              <a:t>to estimate the intensity at a given location</a:t>
            </a:r>
            <a:endParaRPr lang="en-US" altLang="ko-KR" i="1" dirty="0"/>
          </a:p>
        </p:txBody>
      </p:sp>
      <p:sp>
        <p:nvSpPr>
          <p:cNvPr id="4" name="날짜 개체 틀 3">
            <a:extLst>
              <a:ext uri="{FF2B5EF4-FFF2-40B4-BE49-F238E27FC236}">
                <a16:creationId xmlns:a16="http://schemas.microsoft.com/office/drawing/2014/main" id="{EA5BD71C-B40D-47FA-91D1-F6627681D2E0}"/>
              </a:ext>
            </a:extLst>
          </p:cNvPr>
          <p:cNvSpPr>
            <a:spLocks noGrp="1"/>
          </p:cNvSpPr>
          <p:nvPr>
            <p:ph type="dt" sz="half" idx="10"/>
          </p:nvPr>
        </p:nvSpPr>
        <p:spPr/>
        <p:txBody>
          <a:bodyPr/>
          <a:lstStyle/>
          <a:p>
            <a:fld id="{46012750-FFD1-485B-9EDA-4E67008131BD}" type="datetime1">
              <a:rPr lang="ko-KR" altLang="en-US" smtClean="0"/>
              <a:t>2019-07-08</a:t>
            </a:fld>
            <a:endParaRPr lang="ko-KR" altLang="en-US"/>
          </a:p>
        </p:txBody>
      </p:sp>
      <p:sp>
        <p:nvSpPr>
          <p:cNvPr id="5" name="바닥글 개체 틀 4">
            <a:extLst>
              <a:ext uri="{FF2B5EF4-FFF2-40B4-BE49-F238E27FC236}">
                <a16:creationId xmlns:a16="http://schemas.microsoft.com/office/drawing/2014/main" id="{36541604-73FF-4DFF-8AE5-6CEA5887C5B6}"/>
              </a:ext>
            </a:extLst>
          </p:cNvPr>
          <p:cNvSpPr>
            <a:spLocks noGrp="1"/>
          </p:cNvSpPr>
          <p:nvPr>
            <p:ph type="ftr" sz="quarter" idx="11"/>
          </p:nvPr>
        </p:nvSpPr>
        <p:spPr/>
        <p:txBody>
          <a:bodyPr/>
          <a:lstStyle/>
          <a:p>
            <a:r>
              <a:rPr lang="en-US" altLang="ko-KR"/>
              <a:t>MMI Lab</a:t>
            </a:r>
            <a:endParaRPr lang="ko-KR" altLang="en-US"/>
          </a:p>
        </p:txBody>
      </p:sp>
      <p:sp>
        <p:nvSpPr>
          <p:cNvPr id="6" name="슬라이드 번호 개체 틀 5">
            <a:extLst>
              <a:ext uri="{FF2B5EF4-FFF2-40B4-BE49-F238E27FC236}">
                <a16:creationId xmlns:a16="http://schemas.microsoft.com/office/drawing/2014/main" id="{BD03E072-F2BF-4802-A870-7D3CED9E68F5}"/>
              </a:ext>
            </a:extLst>
          </p:cNvPr>
          <p:cNvSpPr>
            <a:spLocks noGrp="1"/>
          </p:cNvSpPr>
          <p:nvPr>
            <p:ph type="sldNum" sz="quarter" idx="12"/>
          </p:nvPr>
        </p:nvSpPr>
        <p:spPr/>
        <p:txBody>
          <a:bodyPr/>
          <a:lstStyle/>
          <a:p>
            <a:fld id="{6A6EDE03-B16B-4B88-B2FE-F741EB15D69B}" type="slidenum">
              <a:rPr lang="ko-KR" altLang="en-US" smtClean="0"/>
              <a:t>8</a:t>
            </a:fld>
            <a:endParaRPr lang="ko-KR" altLang="en-US"/>
          </a:p>
        </p:txBody>
      </p:sp>
    </p:spTree>
    <p:extLst>
      <p:ext uri="{BB962C8B-B14F-4D97-AF65-F5344CB8AC3E}">
        <p14:creationId xmlns:p14="http://schemas.microsoft.com/office/powerpoint/2010/main" val="334157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A429D3-F5F6-484B-97E4-811FF23D3E88}"/>
              </a:ext>
            </a:extLst>
          </p:cNvPr>
          <p:cNvSpPr>
            <a:spLocks noGrp="1"/>
          </p:cNvSpPr>
          <p:nvPr>
            <p:ph type="title"/>
          </p:nvPr>
        </p:nvSpPr>
        <p:spPr>
          <a:xfrm>
            <a:off x="224848" y="589540"/>
            <a:ext cx="8596668" cy="1320800"/>
          </a:xfrm>
        </p:spPr>
        <p:txBody>
          <a:bodyPr>
            <a:normAutofit/>
          </a:bodyPr>
          <a:lstStyle/>
          <a:p>
            <a:r>
              <a:rPr lang="en-US" altLang="ko-KR" dirty="0"/>
              <a:t>Result(1)</a:t>
            </a:r>
            <a:br>
              <a:rPr lang="en-US" altLang="ko-KR" dirty="0"/>
            </a:br>
            <a:r>
              <a:rPr lang="en-US" altLang="ko-KR" dirty="0"/>
              <a:t>- Scaling</a:t>
            </a:r>
            <a:endParaRPr lang="ko-KR" altLang="en-US" dirty="0"/>
          </a:p>
        </p:txBody>
      </p:sp>
      <p:pic>
        <p:nvPicPr>
          <p:cNvPr id="7" name="그림 6" descr="사람, 여자, 실외, 의류이(가) 표시된 사진&#10;&#10;매우 높은 신뢰도로 생성된 설명">
            <a:extLst>
              <a:ext uri="{FF2B5EF4-FFF2-40B4-BE49-F238E27FC236}">
                <a16:creationId xmlns:a16="http://schemas.microsoft.com/office/drawing/2014/main" id="{E23EB035-2CB8-402F-A7F0-FD2085897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23748"/>
            <a:ext cx="2438740" cy="2438740"/>
          </a:xfrm>
          <a:prstGeom prst="rect">
            <a:avLst/>
          </a:prstGeom>
        </p:spPr>
      </p:pic>
      <p:sp>
        <p:nvSpPr>
          <p:cNvPr id="12" name="TextBox 11">
            <a:extLst>
              <a:ext uri="{FF2B5EF4-FFF2-40B4-BE49-F238E27FC236}">
                <a16:creationId xmlns:a16="http://schemas.microsoft.com/office/drawing/2014/main" id="{43AAB8F8-6E1A-4259-B2C9-E1024D9AA79D}"/>
              </a:ext>
            </a:extLst>
          </p:cNvPr>
          <p:cNvSpPr txBox="1"/>
          <p:nvPr/>
        </p:nvSpPr>
        <p:spPr>
          <a:xfrm>
            <a:off x="0" y="5925234"/>
            <a:ext cx="3124200" cy="369332"/>
          </a:xfrm>
          <a:prstGeom prst="rect">
            <a:avLst/>
          </a:prstGeom>
          <a:noFill/>
        </p:spPr>
        <p:txBody>
          <a:bodyPr wrap="square" rtlCol="0">
            <a:spAutoFit/>
          </a:bodyPr>
          <a:lstStyle/>
          <a:p>
            <a:r>
              <a:rPr lang="en-US" altLang="ko-KR" dirty="0"/>
              <a:t>Original Image(256x256) </a:t>
            </a:r>
            <a:endParaRPr lang="ko-KR" altLang="en-US" dirty="0"/>
          </a:p>
        </p:txBody>
      </p:sp>
      <p:sp>
        <p:nvSpPr>
          <p:cNvPr id="13" name="TextBox 12">
            <a:extLst>
              <a:ext uri="{FF2B5EF4-FFF2-40B4-BE49-F238E27FC236}">
                <a16:creationId xmlns:a16="http://schemas.microsoft.com/office/drawing/2014/main" id="{E527060F-7C0D-455C-BF59-9775A695139E}"/>
              </a:ext>
            </a:extLst>
          </p:cNvPr>
          <p:cNvSpPr txBox="1"/>
          <p:nvPr/>
        </p:nvSpPr>
        <p:spPr>
          <a:xfrm>
            <a:off x="8456552" y="5925234"/>
            <a:ext cx="3124200" cy="923330"/>
          </a:xfrm>
          <a:prstGeom prst="rect">
            <a:avLst/>
          </a:prstGeom>
          <a:noFill/>
        </p:spPr>
        <p:txBody>
          <a:bodyPr wrap="square" rtlCol="0">
            <a:spAutoFit/>
          </a:bodyPr>
          <a:lstStyle/>
          <a:p>
            <a:r>
              <a:rPr lang="en-US" altLang="ko-KR" dirty="0"/>
              <a:t>2x Magnified Image using bilinear interpolation. (512x512)</a:t>
            </a:r>
            <a:endParaRPr lang="ko-KR" altLang="en-US" dirty="0"/>
          </a:p>
        </p:txBody>
      </p:sp>
      <p:sp>
        <p:nvSpPr>
          <p:cNvPr id="16" name="TextBox 15">
            <a:extLst>
              <a:ext uri="{FF2B5EF4-FFF2-40B4-BE49-F238E27FC236}">
                <a16:creationId xmlns:a16="http://schemas.microsoft.com/office/drawing/2014/main" id="{9C50D450-BDA1-4F93-BEF0-2A6D7D60F9CC}"/>
              </a:ext>
            </a:extLst>
          </p:cNvPr>
          <p:cNvSpPr txBox="1"/>
          <p:nvPr/>
        </p:nvSpPr>
        <p:spPr>
          <a:xfrm>
            <a:off x="3682779" y="5925234"/>
            <a:ext cx="3124200" cy="923330"/>
          </a:xfrm>
          <a:prstGeom prst="rect">
            <a:avLst/>
          </a:prstGeom>
          <a:noFill/>
        </p:spPr>
        <p:txBody>
          <a:bodyPr wrap="square" rtlCol="0">
            <a:spAutoFit/>
          </a:bodyPr>
          <a:lstStyle/>
          <a:p>
            <a:r>
              <a:rPr lang="en-US" altLang="ko-KR" dirty="0"/>
              <a:t>2x Magnified Image using nearest neighborhood interpolation. (512x512)</a:t>
            </a:r>
            <a:endParaRPr lang="ko-KR" altLang="en-US" dirty="0"/>
          </a:p>
        </p:txBody>
      </p:sp>
      <p:pic>
        <p:nvPicPr>
          <p:cNvPr id="5" name="그림 4">
            <a:extLst>
              <a:ext uri="{FF2B5EF4-FFF2-40B4-BE49-F238E27FC236}">
                <a16:creationId xmlns:a16="http://schemas.microsoft.com/office/drawing/2014/main" id="{087C9C62-705E-4326-9781-5FD2C0730E29}"/>
              </a:ext>
            </a:extLst>
          </p:cNvPr>
          <p:cNvPicPr>
            <a:picLocks noChangeAspect="1"/>
          </p:cNvPicPr>
          <p:nvPr/>
        </p:nvPicPr>
        <p:blipFill>
          <a:blip r:embed="rId3"/>
          <a:stretch>
            <a:fillRect/>
          </a:stretch>
        </p:blipFill>
        <p:spPr>
          <a:xfrm>
            <a:off x="7306015" y="891022"/>
            <a:ext cx="4866667" cy="4866667"/>
          </a:xfrm>
          <a:prstGeom prst="rect">
            <a:avLst/>
          </a:prstGeom>
        </p:spPr>
      </p:pic>
      <p:pic>
        <p:nvPicPr>
          <p:cNvPr id="4" name="그림 3">
            <a:extLst>
              <a:ext uri="{FF2B5EF4-FFF2-40B4-BE49-F238E27FC236}">
                <a16:creationId xmlns:a16="http://schemas.microsoft.com/office/drawing/2014/main" id="{03F8C5DC-63CE-45EE-BEEA-29BF6E6D33BE}"/>
              </a:ext>
            </a:extLst>
          </p:cNvPr>
          <p:cNvPicPr>
            <a:picLocks noChangeAspect="1"/>
          </p:cNvPicPr>
          <p:nvPr/>
        </p:nvPicPr>
        <p:blipFill>
          <a:blip r:embed="rId4"/>
          <a:stretch>
            <a:fillRect/>
          </a:stretch>
        </p:blipFill>
        <p:spPr>
          <a:xfrm>
            <a:off x="2438740" y="890414"/>
            <a:ext cx="4867275" cy="4867275"/>
          </a:xfrm>
          <a:prstGeom prst="rect">
            <a:avLst/>
          </a:prstGeom>
        </p:spPr>
      </p:pic>
      <p:pic>
        <p:nvPicPr>
          <p:cNvPr id="6" name="그림 5">
            <a:extLst>
              <a:ext uri="{FF2B5EF4-FFF2-40B4-BE49-F238E27FC236}">
                <a16:creationId xmlns:a16="http://schemas.microsoft.com/office/drawing/2014/main" id="{9B8EB8AB-3C7C-4359-87D7-B5F768AAEB02}"/>
              </a:ext>
            </a:extLst>
          </p:cNvPr>
          <p:cNvPicPr>
            <a:picLocks noChangeAspect="1"/>
          </p:cNvPicPr>
          <p:nvPr/>
        </p:nvPicPr>
        <p:blipFill>
          <a:blip r:embed="rId5"/>
          <a:stretch>
            <a:fillRect/>
          </a:stretch>
        </p:blipFill>
        <p:spPr>
          <a:xfrm>
            <a:off x="7326923" y="890414"/>
            <a:ext cx="4866667" cy="4866667"/>
          </a:xfrm>
          <a:prstGeom prst="rect">
            <a:avLst/>
          </a:prstGeom>
        </p:spPr>
      </p:pic>
      <p:sp>
        <p:nvSpPr>
          <p:cNvPr id="8" name="날짜 개체 틀 7">
            <a:extLst>
              <a:ext uri="{FF2B5EF4-FFF2-40B4-BE49-F238E27FC236}">
                <a16:creationId xmlns:a16="http://schemas.microsoft.com/office/drawing/2014/main" id="{3106DE25-045D-45B1-BB71-CA3C377FF6A2}"/>
              </a:ext>
            </a:extLst>
          </p:cNvPr>
          <p:cNvSpPr>
            <a:spLocks noGrp="1"/>
          </p:cNvSpPr>
          <p:nvPr>
            <p:ph type="dt" sz="half" idx="10"/>
          </p:nvPr>
        </p:nvSpPr>
        <p:spPr/>
        <p:txBody>
          <a:bodyPr/>
          <a:lstStyle/>
          <a:p>
            <a:fld id="{CD230909-75FD-4F1C-AEDE-C053F113EE7E}" type="datetime1">
              <a:rPr lang="ko-KR" altLang="en-US" smtClean="0"/>
              <a:t>2019-07-08</a:t>
            </a:fld>
            <a:endParaRPr lang="ko-KR" altLang="en-US"/>
          </a:p>
        </p:txBody>
      </p:sp>
      <p:sp>
        <p:nvSpPr>
          <p:cNvPr id="9" name="바닥글 개체 틀 8">
            <a:extLst>
              <a:ext uri="{FF2B5EF4-FFF2-40B4-BE49-F238E27FC236}">
                <a16:creationId xmlns:a16="http://schemas.microsoft.com/office/drawing/2014/main" id="{FBC53E4C-1EBF-4A05-BBBD-51135CD67E7D}"/>
              </a:ext>
            </a:extLst>
          </p:cNvPr>
          <p:cNvSpPr>
            <a:spLocks noGrp="1"/>
          </p:cNvSpPr>
          <p:nvPr>
            <p:ph type="ftr" sz="quarter" idx="11"/>
          </p:nvPr>
        </p:nvSpPr>
        <p:spPr/>
        <p:txBody>
          <a:bodyPr/>
          <a:lstStyle/>
          <a:p>
            <a:r>
              <a:rPr lang="en-US" altLang="ko-KR"/>
              <a:t>MMI Lab</a:t>
            </a:r>
            <a:endParaRPr lang="ko-KR" altLang="en-US"/>
          </a:p>
        </p:txBody>
      </p:sp>
      <p:sp>
        <p:nvSpPr>
          <p:cNvPr id="10" name="슬라이드 번호 개체 틀 9">
            <a:extLst>
              <a:ext uri="{FF2B5EF4-FFF2-40B4-BE49-F238E27FC236}">
                <a16:creationId xmlns:a16="http://schemas.microsoft.com/office/drawing/2014/main" id="{2BB337E1-A7BD-472F-B8D9-64BD00D2EB7A}"/>
              </a:ext>
            </a:extLst>
          </p:cNvPr>
          <p:cNvSpPr>
            <a:spLocks noGrp="1"/>
          </p:cNvSpPr>
          <p:nvPr>
            <p:ph type="sldNum" sz="quarter" idx="12"/>
          </p:nvPr>
        </p:nvSpPr>
        <p:spPr/>
        <p:txBody>
          <a:bodyPr/>
          <a:lstStyle/>
          <a:p>
            <a:fld id="{6A6EDE03-B16B-4B88-B2FE-F741EB15D69B}" type="slidenum">
              <a:rPr lang="ko-KR" altLang="en-US" smtClean="0"/>
              <a:t>9</a:t>
            </a:fld>
            <a:endParaRPr lang="ko-KR" altLang="en-US"/>
          </a:p>
        </p:txBody>
      </p:sp>
    </p:spTree>
    <p:extLst>
      <p:ext uri="{BB962C8B-B14F-4D97-AF65-F5344CB8AC3E}">
        <p14:creationId xmlns:p14="http://schemas.microsoft.com/office/powerpoint/2010/main" val="3875252484"/>
      </p:ext>
    </p:extLst>
  </p:cSld>
  <p:clrMapOvr>
    <a:masterClrMapping/>
  </p:clrMapOvr>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85</TotalTime>
  <Words>3002</Words>
  <Application>Microsoft Office PowerPoint</Application>
  <PresentationFormat>와이드스크린</PresentationFormat>
  <Paragraphs>504</Paragraphs>
  <Slides>59</Slides>
  <Notes>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59</vt:i4>
      </vt:variant>
    </vt:vector>
  </HeadingPairs>
  <TitlesOfParts>
    <vt:vector size="67" baseType="lpstr">
      <vt:lpstr>TimesTen-Italic</vt:lpstr>
      <vt:lpstr>TimesTen-Roman</vt:lpstr>
      <vt:lpstr>맑은 고딕</vt:lpstr>
      <vt:lpstr>Arial</vt:lpstr>
      <vt:lpstr>Trebuchet MS</vt:lpstr>
      <vt:lpstr>Wingdings</vt:lpstr>
      <vt:lpstr>Wingdings 3</vt:lpstr>
      <vt:lpstr>패싯</vt:lpstr>
      <vt:lpstr>DIP Seminar Week 1 </vt:lpstr>
      <vt:lpstr>Contents</vt:lpstr>
      <vt:lpstr>1. Affine Transform</vt:lpstr>
      <vt:lpstr>Theory (1)  - Geometric spatial transformations and image registration </vt:lpstr>
      <vt:lpstr>Theory (2)  - Geometric spatial transformations and image registration </vt:lpstr>
      <vt:lpstr>Theory(3)  – forward mapping vs inverse mapping</vt:lpstr>
      <vt:lpstr>Theory(4)  - Affine Matrix  Table</vt:lpstr>
      <vt:lpstr>Theory(5) - Interpolation</vt:lpstr>
      <vt:lpstr>Result(1) - Scaling</vt:lpstr>
      <vt:lpstr>Result(1) - Scaling</vt:lpstr>
      <vt:lpstr>Result(1) - Scaling</vt:lpstr>
      <vt:lpstr>Result(2) - Rotation</vt:lpstr>
      <vt:lpstr>Result(2) - Rotation</vt:lpstr>
      <vt:lpstr>Result(3) - Translation</vt:lpstr>
      <vt:lpstr>Result(4) - Shear</vt:lpstr>
      <vt:lpstr>2. Intensity Transform</vt:lpstr>
      <vt:lpstr>Theory(1) -The Basics of Intensity Transformations and Spatial Filtering </vt:lpstr>
      <vt:lpstr>Theory(2) - Some Basic Intensity Transformation Functions</vt:lpstr>
      <vt:lpstr>Theory(2) - Some Basic Intensity Transformation Functions</vt:lpstr>
      <vt:lpstr>Result(1) – Image Negative</vt:lpstr>
      <vt:lpstr>Result(2) – Log Transformation</vt:lpstr>
      <vt:lpstr>Result(3) – Gamma Transformation</vt:lpstr>
      <vt:lpstr>Result(3) – Gamma Transformation</vt:lpstr>
      <vt:lpstr>Result(4) – Contrast strectching</vt:lpstr>
      <vt:lpstr>3. Spatial Filtering </vt:lpstr>
      <vt:lpstr>Theory(1) - Fundamentals of Spatial Filtering</vt:lpstr>
      <vt:lpstr>PowerPoint 프레젠테이션</vt:lpstr>
      <vt:lpstr>Theory(1) - Fundamentals of Spatial Filtering</vt:lpstr>
      <vt:lpstr>Theory(2) –  Spatial Correlation and Convolution</vt:lpstr>
      <vt:lpstr>Theory(3) – Smoothing Linear Filters</vt:lpstr>
      <vt:lpstr>Theory(3) - Order-Statistic (Nonlinear) Filters</vt:lpstr>
      <vt:lpstr>Theory(4) - Sharpening Spatial Filters</vt:lpstr>
      <vt:lpstr>Theory(4) - Sharpening Spatial Filters</vt:lpstr>
      <vt:lpstr>Theory(5) - Using the Second Derivative for Image Sharpening, The Laplacian</vt:lpstr>
      <vt:lpstr>Theory(5) - The Laplacian</vt:lpstr>
      <vt:lpstr>Theory(6) - Unsharp Masking and Highboost Filtering</vt:lpstr>
      <vt:lpstr>Theory(7) – Sobel operator</vt:lpstr>
      <vt:lpstr>Result(1) – Smoothing Linear Filters</vt:lpstr>
      <vt:lpstr>Result(1) – Smoothing Linear Filters</vt:lpstr>
      <vt:lpstr>Result(1) – Smoothing Linear Filters</vt:lpstr>
      <vt:lpstr>Result(2) – Median filter</vt:lpstr>
      <vt:lpstr>Result(3) - The Laplacian</vt:lpstr>
      <vt:lpstr>Result(3) - The Laplacian</vt:lpstr>
      <vt:lpstr>Result(4)- Unsharp Masking and Highboost Filtering</vt:lpstr>
      <vt:lpstr>Result(5) - Sobel operator</vt:lpstr>
      <vt:lpstr>Result(5) - Sobel operator</vt:lpstr>
      <vt:lpstr>4. Color Transform</vt:lpstr>
      <vt:lpstr>Theory(1) - The RGB Color Model</vt:lpstr>
      <vt:lpstr>Theory(2) - The HSI Color Model</vt:lpstr>
      <vt:lpstr>PowerPoint 프레젠테이션</vt:lpstr>
      <vt:lpstr>Theory(3) - Converting colors from RGB to HSI</vt:lpstr>
      <vt:lpstr>Theory(3) - Converting colors from HSI to RGB</vt:lpstr>
      <vt:lpstr>Result(1) –RGB to HSI</vt:lpstr>
      <vt:lpstr>Result(1) –RGB to HSI</vt:lpstr>
      <vt:lpstr>Result(2) – HSI To RGB</vt:lpstr>
      <vt:lpstr>Result(2) – HSI To RGB</vt:lpstr>
      <vt:lpstr>Result(2) – HSI To RGB</vt:lpstr>
      <vt:lpstr>Result(2) – HSI To RGB</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 Seminar Week 1 </dc:title>
  <dc:creator>최성욱</dc:creator>
  <cp:lastModifiedBy> </cp:lastModifiedBy>
  <cp:revision>30</cp:revision>
  <dcterms:created xsi:type="dcterms:W3CDTF">2019-07-08T04:11:25Z</dcterms:created>
  <dcterms:modified xsi:type="dcterms:W3CDTF">2019-07-08T06:00:47Z</dcterms:modified>
</cp:coreProperties>
</file>